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34" r:id="rId2"/>
    <p:sldId id="424" r:id="rId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996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>
        <p:scale>
          <a:sx n="168" d="100"/>
          <a:sy n="168" d="100"/>
        </p:scale>
        <p:origin x="180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7132A-92E6-43EA-B119-C4BCAD39DDEA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540E8-C158-4062-B1EB-992DCB63F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958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2693" tIns="46346" rIns="92693" bIns="46346" rtlCol="0"/>
          <a:lstStyle>
            <a:lvl1pPr algn="r">
              <a:defRPr sz="1200"/>
            </a:lvl1pPr>
          </a:lstStyle>
          <a:p>
            <a:fld id="{E0A3C823-2332-4184-9568-35274E963D3C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3" tIns="46346" rIns="92693" bIns="4634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8"/>
          </a:xfrm>
          <a:prstGeom prst="rect">
            <a:avLst/>
          </a:prstGeom>
        </p:spPr>
        <p:txBody>
          <a:bodyPr vert="horz" lIns="92693" tIns="46346" rIns="92693" bIns="4634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2693" tIns="46346" rIns="92693" bIns="46346" rtlCol="0" anchor="b"/>
          <a:lstStyle>
            <a:lvl1pPr algn="r">
              <a:defRPr sz="1200"/>
            </a:lvl1pPr>
          </a:lstStyle>
          <a:p>
            <a:fld id="{5A735720-2740-49D3-A73F-D0C1F85B0C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537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3CAC2-C0DE-4B69-B861-AD3A3CD609E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746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3CAC2-C0DE-4B69-B861-AD3A3CD609E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925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4C2ADA-FC7F-4D91-9BFC-0F759ED1A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1E8E479-8C19-4AC0-92AD-D71A602DE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C789C37-6A23-466A-8923-FF06BC356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4E784B-21F1-45A8-BDCC-D5CD3AB8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811899B-2FAB-48AF-A8C0-09EDC6770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24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779C58-E42E-4714-A1D1-6A2405C35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F7F5B7F-01DF-4957-BC10-E59A71075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5ADCA18-B71B-4A72-9C31-4DFF4030E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D3AC4E5-6AC5-4165-8B3D-82B9F120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BA9584-3E9A-4FC9-BBD2-270B31BD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70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D50744DC-A09A-4D16-B4F7-80BD67A9A1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71651BF-1485-43D6-B687-F4433EB60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EBCAF1B-DDFD-4832-8BF7-6B3BE4ED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F201CE-FFC8-45BB-8B89-A6B8B3059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A1CA0FD-F1BB-4169-97F6-B8BEADEC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39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Х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43BDDE-A518-4A33-9BEF-1EF89A68B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D2962FE-BE5A-4BA1-A1E1-41ED7D3D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199" y="6356350"/>
            <a:ext cx="5323449" cy="365125"/>
          </a:xfrm>
        </p:spPr>
        <p:txBody>
          <a:bodyPr/>
          <a:lstStyle/>
          <a:p>
            <a:r>
              <a:rPr lang="ru-RU" dirty="0"/>
              <a:t>Поле для сносок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CE214C0-9900-4264-985B-889B4D5E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Номер страницы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21CE6CCB-C7ED-48CC-A6FD-238C68916246}"/>
              </a:ext>
            </a:extLst>
          </p:cNvPr>
          <p:cNvSpPr txBox="1">
            <a:spLocks/>
          </p:cNvSpPr>
          <p:nvPr userDrawn="1"/>
        </p:nvSpPr>
        <p:spPr>
          <a:xfrm>
            <a:off x="838198" y="365125"/>
            <a:ext cx="189093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0776" y="365125"/>
            <a:ext cx="8503024" cy="113588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6621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55A9F5-4A13-4C6F-8CBD-4F46D7FD2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739AF0-429D-429A-BF82-F201DCF73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2B41C86-B64D-4FF1-A9FB-0D942F187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2D652A-3792-4BA3-A267-0746A4D13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E76E23-5236-4759-99AF-F0235B51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35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591A08-D212-4914-8A77-CE60AC09B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08F1D82-0DC0-4EF1-86B3-B264AA83A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0937AFE-0F76-4BB6-8B45-B459A509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0BE23E6-4C13-480F-8970-3ED3CC4C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FA639BC-D680-4FD0-BF3B-C22AFED1E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96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CAC635-E3B6-44BF-BD59-81D0C17AB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3B2E8A8-9474-4495-9166-E133A57FF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9E282E1-8115-4CB7-A384-C9DBA520A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D5EE688-475F-44EE-9E81-8FDA0B7E3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51A32AD-C5EF-438D-BEC9-584EB221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66EA34C-1A12-40C2-B80B-57CC9975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25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720800-0B11-4644-9BF9-CEF3324C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1361483-95B1-423E-8113-A03B8BF13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8603401-5A23-40AD-8A97-A4F700D43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17C84A7-78B7-4EEB-92DD-DEDC38AEB6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F6F05D6-9843-4739-BD52-864D136F7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F17707D-57B2-4161-B2D6-73D4363A0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3B53F2B-DD73-4F5E-9EA4-E61945D2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A7D7A3E-CA58-453C-98FB-BDC1E48D0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20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82EDD3-02AA-42D9-87CC-EF62CD21B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F368BD2-F9F7-4B81-9499-3482A3DEF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DAFCE94-90B6-49C9-AB1C-358FDC179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9161A46-D6C8-41D0-96C2-C0BCD448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06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FAE5141-C841-4F20-8EFB-DA7BBE644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D71500D-3F51-4842-8E2E-87767BBB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77ED5D1-5608-48B0-8C4C-F5BAF98C3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27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194E02-ADC0-41B3-846D-2C6A9A086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D4A4FCE-8D51-4B67-B9B6-351B90A14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FB8C49B-653F-4C2B-B88C-5C7E12784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C3C1B14-58C6-4656-9D6B-DAA6C898E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C153A6F-5821-489F-98A9-88859CA5C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0B085DD-0685-4189-993E-2EC6F0209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10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303A6C-7A63-4A16-8E9A-9F2BFC027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A2DCA02-766D-4993-874A-6401DD0CA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8DD7CBE-91C0-483B-8E7B-FD0B3ED1F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31558D9-FE30-438E-8075-EE213FD59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48DD90E-460B-495D-8B35-9ADF0A19B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34D006F-4CE9-4B35-B5A1-D2A4A7E31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64A0A2-27DB-4331-B190-0F4433DE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33FB114-BEC8-4AED-BBF1-5EE6EA2CE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8732E6-0F74-4F2B-AE95-F4139F953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2DCBD-B819-494D-B8C0-7A40C7E218C3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89615C0-5088-4766-BF60-30FAFBAC5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BDF3AC6-4A92-4F50-95E5-3744AE89A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EE982-9D03-49CD-97C4-B030CAEFE2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5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8" name="Прямая со стрелкой 267">
            <a:extLst>
              <a:ext uri="{FF2B5EF4-FFF2-40B4-BE49-F238E27FC236}">
                <a16:creationId xmlns:a16="http://schemas.microsoft.com/office/drawing/2014/main" xmlns="" id="{3935B699-5557-4AE2-8126-6DC8890562CB}"/>
              </a:ext>
            </a:extLst>
          </p:cNvPr>
          <p:cNvCxnSpPr>
            <a:cxnSpLocks/>
          </p:cNvCxnSpPr>
          <p:nvPr/>
        </p:nvCxnSpPr>
        <p:spPr>
          <a:xfrm>
            <a:off x="5794005" y="5886724"/>
            <a:ext cx="511342" cy="0"/>
          </a:xfrm>
          <a:prstGeom prst="straightConnector1">
            <a:avLst/>
          </a:prstGeom>
          <a:ln w="38100">
            <a:solidFill>
              <a:srgbClr val="C55A1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6" name="Прямоугольник 195"/>
          <p:cNvSpPr/>
          <p:nvPr/>
        </p:nvSpPr>
        <p:spPr>
          <a:xfrm>
            <a:off x="156511" y="1964670"/>
            <a:ext cx="11855147" cy="2666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7" name="Прямоугольник 316"/>
          <p:cNvSpPr/>
          <p:nvPr/>
        </p:nvSpPr>
        <p:spPr>
          <a:xfrm>
            <a:off x="187691" y="1917265"/>
            <a:ext cx="103428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Анкетирование сотрудника для выявления потребности в трудоустройстве членов семьи (далее член семьи сотрудника – соискатель);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Информирование соискателя о вариантах </a:t>
            </a:r>
            <a:r>
              <a:rPr lang="ru-RU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трудоустройства на </a:t>
            </a:r>
            <a:r>
              <a: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предприятия </a:t>
            </a:r>
            <a:r>
              <a:rPr lang="ru-RU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муниципального района.</a:t>
            </a: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xmlns="" id="{4E20E2E9-8A2A-4578-92D3-CD2D540E5731}"/>
              </a:ext>
            </a:extLst>
          </p:cNvPr>
          <p:cNvSpPr/>
          <p:nvPr/>
        </p:nvSpPr>
        <p:spPr>
          <a:xfrm>
            <a:off x="160334" y="2451647"/>
            <a:ext cx="5936708" cy="3048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xmlns="" id="{605F751A-5D58-4197-B9F6-3A8250017AF2}"/>
              </a:ext>
            </a:extLst>
          </p:cNvPr>
          <p:cNvSpPr/>
          <p:nvPr/>
        </p:nvSpPr>
        <p:spPr>
          <a:xfrm>
            <a:off x="398772" y="2443881"/>
            <a:ext cx="54038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ТРУДОУСТРОЙСТВО В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ОРГАНИЗАЦИИ МУНИЦИПАЛЬНОГО РАЙОНА</a:t>
            </a:r>
            <a:endParaRPr lang="ru-RU" sz="900" b="1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7C21B7BE-D746-4CE2-90C0-57100CF17DF8}"/>
              </a:ext>
            </a:extLst>
          </p:cNvPr>
          <p:cNvGrpSpPr/>
          <p:nvPr/>
        </p:nvGrpSpPr>
        <p:grpSpPr>
          <a:xfrm>
            <a:off x="6407518" y="2442904"/>
            <a:ext cx="5651799" cy="307777"/>
            <a:chOff x="9482762" y="1305044"/>
            <a:chExt cx="2430201" cy="307777"/>
          </a:xfrm>
        </p:grpSpPr>
        <p:sp>
          <p:nvSpPr>
            <p:cNvPr id="91" name="Прямоугольник 90">
              <a:extLst>
                <a:ext uri="{FF2B5EF4-FFF2-40B4-BE49-F238E27FC236}">
                  <a16:creationId xmlns:a16="http://schemas.microsoft.com/office/drawing/2014/main" xmlns="" id="{BCF12C9D-21D8-4703-9439-846A71370F04}"/>
                </a:ext>
              </a:extLst>
            </p:cNvPr>
            <p:cNvSpPr/>
            <p:nvPr/>
          </p:nvSpPr>
          <p:spPr>
            <a:xfrm>
              <a:off x="9482762" y="1306626"/>
              <a:ext cx="2412647" cy="30147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>
              <a:extLst>
                <a:ext uri="{FF2B5EF4-FFF2-40B4-BE49-F238E27FC236}">
                  <a16:creationId xmlns:a16="http://schemas.microsoft.com/office/drawing/2014/main" xmlns="" id="{DCBD67D5-0D26-4787-B4E5-0FC2233838C4}"/>
                </a:ext>
              </a:extLst>
            </p:cNvPr>
            <p:cNvSpPr/>
            <p:nvPr/>
          </p:nvSpPr>
          <p:spPr>
            <a:xfrm>
              <a:off x="9537572" y="1305044"/>
              <a:ext cx="237539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algn="ctr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ПРЕДПРИНИМАТЕЛЬСТВО</a:t>
              </a:r>
              <a:endPara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AFBFE58C-3A1F-49C9-A127-7E979EDC83A0}"/>
              </a:ext>
            </a:extLst>
          </p:cNvPr>
          <p:cNvGrpSpPr/>
          <p:nvPr/>
        </p:nvGrpSpPr>
        <p:grpSpPr>
          <a:xfrm>
            <a:off x="3567984" y="3250392"/>
            <a:ext cx="2499516" cy="398491"/>
            <a:chOff x="9156527" y="1448611"/>
            <a:chExt cx="2952294" cy="296394"/>
          </a:xfrm>
        </p:grpSpPr>
        <p:sp>
          <p:nvSpPr>
            <p:cNvPr id="95" name="Прямоугольник 94">
              <a:extLst>
                <a:ext uri="{FF2B5EF4-FFF2-40B4-BE49-F238E27FC236}">
                  <a16:creationId xmlns:a16="http://schemas.microsoft.com/office/drawing/2014/main" xmlns="" id="{372DD22D-6659-47E7-8665-80893AA7F341}"/>
                </a:ext>
              </a:extLst>
            </p:cNvPr>
            <p:cNvSpPr/>
            <p:nvPr/>
          </p:nvSpPr>
          <p:spPr>
            <a:xfrm>
              <a:off x="9156527" y="1448611"/>
              <a:ext cx="2949623" cy="29639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рямоугольник 95">
              <a:extLst>
                <a:ext uri="{FF2B5EF4-FFF2-40B4-BE49-F238E27FC236}">
                  <a16:creationId xmlns:a16="http://schemas.microsoft.com/office/drawing/2014/main" xmlns="" id="{824014D2-75B3-4DE3-A46D-FD9686523898}"/>
                </a:ext>
              </a:extLst>
            </p:cNvPr>
            <p:cNvSpPr/>
            <p:nvPr/>
          </p:nvSpPr>
          <p:spPr>
            <a:xfrm>
              <a:off x="9273812" y="1486852"/>
              <a:ext cx="2835009" cy="2289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algn="ctr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7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НАПРАВЛЕНИЕ В </a:t>
              </a:r>
            </a:p>
            <a:p>
              <a:pPr marL="0" lvl="1" algn="ctr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7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ЦЕНТР </a:t>
              </a:r>
              <a:r>
                <a:rPr lang="ru-RU" sz="7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ЗАНЯТОСТИ </a:t>
              </a:r>
              <a:r>
                <a:rPr lang="ru-RU" sz="7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НАСЕЛЕНИЯ</a:t>
              </a:r>
              <a:endPara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Группа 142">
            <a:extLst>
              <a:ext uri="{FF2B5EF4-FFF2-40B4-BE49-F238E27FC236}">
                <a16:creationId xmlns:a16="http://schemas.microsoft.com/office/drawing/2014/main" xmlns="" id="{27355DF6-29E8-4036-AA15-9A1E82922DD0}"/>
              </a:ext>
            </a:extLst>
          </p:cNvPr>
          <p:cNvGrpSpPr/>
          <p:nvPr/>
        </p:nvGrpSpPr>
        <p:grpSpPr>
          <a:xfrm>
            <a:off x="167343" y="2781102"/>
            <a:ext cx="3693928" cy="380808"/>
            <a:chOff x="3074126" y="418737"/>
            <a:chExt cx="4536633" cy="688802"/>
          </a:xfrm>
        </p:grpSpPr>
        <p:sp>
          <p:nvSpPr>
            <p:cNvPr id="144" name="Прямоугольник 143">
              <a:extLst>
                <a:ext uri="{FF2B5EF4-FFF2-40B4-BE49-F238E27FC236}">
                  <a16:creationId xmlns:a16="http://schemas.microsoft.com/office/drawing/2014/main" xmlns="" id="{58CE610D-1E08-4B94-AFC2-82F44909B314}"/>
                </a:ext>
              </a:extLst>
            </p:cNvPr>
            <p:cNvSpPr/>
            <p:nvPr/>
          </p:nvSpPr>
          <p:spPr>
            <a:xfrm>
              <a:off x="3074126" y="418737"/>
              <a:ext cx="4144940" cy="55142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5" name="Прямоугольник 144">
              <a:extLst>
                <a:ext uri="{FF2B5EF4-FFF2-40B4-BE49-F238E27FC236}">
                  <a16:creationId xmlns:a16="http://schemas.microsoft.com/office/drawing/2014/main" xmlns="" id="{7A8B3724-F2D5-4895-8A92-269D55CDEBE0}"/>
                </a:ext>
              </a:extLst>
            </p:cNvPr>
            <p:cNvSpPr/>
            <p:nvPr/>
          </p:nvSpPr>
          <p:spPr>
            <a:xfrm>
              <a:off x="3123539" y="495166"/>
              <a:ext cx="4487220" cy="6123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Подбор вакансий.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8" name="Группа 147">
            <a:extLst>
              <a:ext uri="{FF2B5EF4-FFF2-40B4-BE49-F238E27FC236}">
                <a16:creationId xmlns:a16="http://schemas.microsoft.com/office/drawing/2014/main" xmlns="" id="{AECB9CAB-36B3-45D8-A5E4-03077ED5D045}"/>
              </a:ext>
            </a:extLst>
          </p:cNvPr>
          <p:cNvGrpSpPr/>
          <p:nvPr/>
        </p:nvGrpSpPr>
        <p:grpSpPr>
          <a:xfrm>
            <a:off x="6407518" y="3212229"/>
            <a:ext cx="5598559" cy="587410"/>
            <a:chOff x="3052635" y="518843"/>
            <a:chExt cx="5085585" cy="480594"/>
          </a:xfrm>
        </p:grpSpPr>
        <p:sp>
          <p:nvSpPr>
            <p:cNvPr id="150" name="Прямоугольник 149">
              <a:extLst>
                <a:ext uri="{FF2B5EF4-FFF2-40B4-BE49-F238E27FC236}">
                  <a16:creationId xmlns:a16="http://schemas.microsoft.com/office/drawing/2014/main" xmlns="" id="{BA74B9EC-C7FB-4D9C-ABEA-D7D8D3E9FE0E}"/>
                </a:ext>
              </a:extLst>
            </p:cNvPr>
            <p:cNvSpPr/>
            <p:nvPr/>
          </p:nvSpPr>
          <p:spPr>
            <a:xfrm>
              <a:off x="3063908" y="535681"/>
              <a:ext cx="5074312" cy="4637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3" name="Прямоугольник 152">
              <a:extLst>
                <a:ext uri="{FF2B5EF4-FFF2-40B4-BE49-F238E27FC236}">
                  <a16:creationId xmlns:a16="http://schemas.microsoft.com/office/drawing/2014/main" xmlns="" id="{86DC8340-EC46-4C92-BC4B-695DDA51F082}"/>
                </a:ext>
              </a:extLst>
            </p:cNvPr>
            <p:cNvSpPr/>
            <p:nvPr/>
          </p:nvSpPr>
          <p:spPr>
            <a:xfrm>
              <a:off x="3052635" y="518843"/>
              <a:ext cx="4858406" cy="478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Выбор соискателем формы планируемой деятельности:</a:t>
              </a:r>
            </a:p>
            <a:p>
              <a:pPr marL="171450" indent="-171450" algn="just">
                <a:buFont typeface="Wingdings" panose="05000000000000000000" pitchFamily="2" charset="2"/>
                <a:buChar char="ü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Регистрация в качестве самозанятого;</a:t>
              </a:r>
            </a:p>
            <a:p>
              <a:pPr marL="171450" indent="-171450" algn="just">
                <a:buFont typeface="Wingdings" panose="05000000000000000000" pitchFamily="2" charset="2"/>
                <a:buChar char="ü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Открытие / перерегистрация предприятия в статусе малого и среднего предпринимательства (МСП);</a:t>
              </a:r>
            </a:p>
            <a:p>
              <a:pPr marL="171450" indent="-171450" algn="just">
                <a:buFont typeface="Wingdings" panose="05000000000000000000" pitchFamily="2" charset="2"/>
                <a:buChar char="ü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Открытие предприятия по Франшизе.</a:t>
              </a:r>
            </a:p>
          </p:txBody>
        </p:sp>
      </p:grpSp>
      <p:grpSp>
        <p:nvGrpSpPr>
          <p:cNvPr id="158" name="Группа 157">
            <a:extLst>
              <a:ext uri="{FF2B5EF4-FFF2-40B4-BE49-F238E27FC236}">
                <a16:creationId xmlns:a16="http://schemas.microsoft.com/office/drawing/2014/main" xmlns="" id="{BB92ECB4-9381-4890-8633-E59C47E306B4}"/>
              </a:ext>
            </a:extLst>
          </p:cNvPr>
          <p:cNvGrpSpPr/>
          <p:nvPr/>
        </p:nvGrpSpPr>
        <p:grpSpPr>
          <a:xfrm>
            <a:off x="167343" y="5035538"/>
            <a:ext cx="4112253" cy="584775"/>
            <a:chOff x="3067754" y="523297"/>
            <a:chExt cx="4001460" cy="593011"/>
          </a:xfrm>
        </p:grpSpPr>
        <p:sp>
          <p:nvSpPr>
            <p:cNvPr id="159" name="Прямоугольник 158">
              <a:extLst>
                <a:ext uri="{FF2B5EF4-FFF2-40B4-BE49-F238E27FC236}">
                  <a16:creationId xmlns:a16="http://schemas.microsoft.com/office/drawing/2014/main" xmlns="" id="{C8F88EEA-A9A1-4A31-A712-9A56918F5594}"/>
                </a:ext>
              </a:extLst>
            </p:cNvPr>
            <p:cNvSpPr/>
            <p:nvPr/>
          </p:nvSpPr>
          <p:spPr>
            <a:xfrm>
              <a:off x="3067754" y="550216"/>
              <a:ext cx="2877185" cy="48377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0" name="Прямоугольник 159">
              <a:extLst>
                <a:ext uri="{FF2B5EF4-FFF2-40B4-BE49-F238E27FC236}">
                  <a16:creationId xmlns:a16="http://schemas.microsoft.com/office/drawing/2014/main" xmlns="" id="{975B2ACF-DF4C-4E1F-95A8-51370F748BD3}"/>
                </a:ext>
              </a:extLst>
            </p:cNvPr>
            <p:cNvSpPr/>
            <p:nvPr/>
          </p:nvSpPr>
          <p:spPr>
            <a:xfrm>
              <a:off x="3106906" y="523297"/>
              <a:ext cx="3962308" cy="5930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Трудоустройство по существующей специальности;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Подача резюме работодателю.</a:t>
              </a:r>
            </a:p>
            <a:p>
              <a:pPr algn="just"/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9" name="Группа 188">
            <a:extLst>
              <a:ext uri="{FF2B5EF4-FFF2-40B4-BE49-F238E27FC236}">
                <a16:creationId xmlns:a16="http://schemas.microsoft.com/office/drawing/2014/main" xmlns="" id="{BB6AC5FA-97D0-429B-A51F-7D9A5996087C}"/>
              </a:ext>
            </a:extLst>
          </p:cNvPr>
          <p:cNvGrpSpPr/>
          <p:nvPr/>
        </p:nvGrpSpPr>
        <p:grpSpPr>
          <a:xfrm>
            <a:off x="6405176" y="4239972"/>
            <a:ext cx="5609445" cy="584775"/>
            <a:chOff x="1600587" y="482389"/>
            <a:chExt cx="6572610" cy="478438"/>
          </a:xfrm>
        </p:grpSpPr>
        <p:sp>
          <p:nvSpPr>
            <p:cNvPr id="190" name="Прямоугольник 189">
              <a:extLst>
                <a:ext uri="{FF2B5EF4-FFF2-40B4-BE49-F238E27FC236}">
                  <a16:creationId xmlns:a16="http://schemas.microsoft.com/office/drawing/2014/main" xmlns="" id="{2FF60095-E9C7-431E-AAA0-7EE32D154D0B}"/>
                </a:ext>
              </a:extLst>
            </p:cNvPr>
            <p:cNvSpPr/>
            <p:nvPr/>
          </p:nvSpPr>
          <p:spPr>
            <a:xfrm>
              <a:off x="1616805" y="483692"/>
              <a:ext cx="6556392" cy="47713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1" name="Прямоугольник 190">
              <a:extLst>
                <a:ext uri="{FF2B5EF4-FFF2-40B4-BE49-F238E27FC236}">
                  <a16:creationId xmlns:a16="http://schemas.microsoft.com/office/drawing/2014/main" xmlns="" id="{4B4EA437-7BCF-4E4C-A09D-4B0A1740656B}"/>
                </a:ext>
              </a:extLst>
            </p:cNvPr>
            <p:cNvSpPr/>
            <p:nvPr/>
          </p:nvSpPr>
          <p:spPr>
            <a:xfrm>
              <a:off x="1600587" y="482389"/>
              <a:ext cx="6319995" cy="478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Меры поддержки (отв. Фонд МСП):</a:t>
              </a: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ü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Обучение, подготовка бизнес-плана (по запросу);</a:t>
              </a:r>
            </a:p>
            <a:p>
              <a:pPr marL="171450" indent="-171450" algn="just">
                <a:buFont typeface="Wingdings" panose="05000000000000000000" pitchFamily="2" charset="2"/>
                <a:buChar char="ü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Регистрация бизнеса/статуса самозанятого;</a:t>
              </a:r>
            </a:p>
            <a:p>
              <a:pPr marL="171450" indent="-171450" algn="just">
                <a:buFont typeface="Wingdings" panose="05000000000000000000" pitchFamily="2" charset="2"/>
                <a:buChar char="ü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Формирование заявок на получение субсидий, займов, грантов, иной господдержки (по запросу). </a:t>
              </a:r>
            </a:p>
          </p:txBody>
        </p:sp>
      </p:grpSp>
      <p:grpSp>
        <p:nvGrpSpPr>
          <p:cNvPr id="209" name="Группа 208">
            <a:extLst>
              <a:ext uri="{FF2B5EF4-FFF2-40B4-BE49-F238E27FC236}">
                <a16:creationId xmlns:a16="http://schemas.microsoft.com/office/drawing/2014/main" xmlns="" id="{0013413C-2B0B-40EA-AC1A-FAB0CAA5428F}"/>
              </a:ext>
            </a:extLst>
          </p:cNvPr>
          <p:cNvGrpSpPr/>
          <p:nvPr/>
        </p:nvGrpSpPr>
        <p:grpSpPr>
          <a:xfrm>
            <a:off x="6405176" y="5054291"/>
            <a:ext cx="5590019" cy="327537"/>
            <a:chOff x="9634161" y="1459026"/>
            <a:chExt cx="2507373" cy="327537"/>
          </a:xfrm>
        </p:grpSpPr>
        <p:sp>
          <p:nvSpPr>
            <p:cNvPr id="210" name="Прямоугольник 209">
              <a:extLst>
                <a:ext uri="{FF2B5EF4-FFF2-40B4-BE49-F238E27FC236}">
                  <a16:creationId xmlns:a16="http://schemas.microsoft.com/office/drawing/2014/main" xmlns="" id="{EF9E9D24-DA31-4E09-9738-7D47ECF8DE45}"/>
                </a:ext>
              </a:extLst>
            </p:cNvPr>
            <p:cNvSpPr/>
            <p:nvPr/>
          </p:nvSpPr>
          <p:spPr>
            <a:xfrm>
              <a:off x="9634161" y="1459026"/>
              <a:ext cx="2507373" cy="3275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Прямоугольник 210">
              <a:extLst>
                <a:ext uri="{FF2B5EF4-FFF2-40B4-BE49-F238E27FC236}">
                  <a16:creationId xmlns:a16="http://schemas.microsoft.com/office/drawing/2014/main" xmlns="" id="{947A1E16-EA25-4BD5-A5A5-1012F28ED7CD}"/>
                </a:ext>
              </a:extLst>
            </p:cNvPr>
            <p:cNvSpPr/>
            <p:nvPr/>
          </p:nvSpPr>
          <p:spPr>
            <a:xfrm>
              <a:off x="10116622" y="1478045"/>
              <a:ext cx="158427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algn="ctr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ОТКРЫТИЕ БИЗНЕСА</a:t>
              </a:r>
              <a:r>
                <a:rPr lang="ru-RU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                                   </a:t>
              </a:r>
            </a:p>
          </p:txBody>
        </p:sp>
      </p:grpSp>
      <p:grpSp>
        <p:nvGrpSpPr>
          <p:cNvPr id="226" name="Группа 225">
            <a:extLst>
              <a:ext uri="{FF2B5EF4-FFF2-40B4-BE49-F238E27FC236}">
                <a16:creationId xmlns:a16="http://schemas.microsoft.com/office/drawing/2014/main" xmlns="" id="{5C34D427-050A-4CF5-A8E4-AA59D684B36E}"/>
              </a:ext>
            </a:extLst>
          </p:cNvPr>
          <p:cNvGrpSpPr/>
          <p:nvPr/>
        </p:nvGrpSpPr>
        <p:grpSpPr>
          <a:xfrm>
            <a:off x="6355675" y="3926842"/>
            <a:ext cx="5719204" cy="307777"/>
            <a:chOff x="9457369" y="1287519"/>
            <a:chExt cx="2463225" cy="307777"/>
          </a:xfrm>
        </p:grpSpPr>
        <p:sp>
          <p:nvSpPr>
            <p:cNvPr id="228" name="Прямоугольник 227">
              <a:extLst>
                <a:ext uri="{FF2B5EF4-FFF2-40B4-BE49-F238E27FC236}">
                  <a16:creationId xmlns:a16="http://schemas.microsoft.com/office/drawing/2014/main" xmlns="" id="{3D3FE664-B1DA-4ACE-A392-B64785EC3D03}"/>
                </a:ext>
              </a:extLst>
            </p:cNvPr>
            <p:cNvSpPr/>
            <p:nvPr/>
          </p:nvSpPr>
          <p:spPr>
            <a:xfrm>
              <a:off x="9485042" y="1306626"/>
              <a:ext cx="2412035" cy="27644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Прямоугольник 228">
              <a:extLst>
                <a:ext uri="{FF2B5EF4-FFF2-40B4-BE49-F238E27FC236}">
                  <a16:creationId xmlns:a16="http://schemas.microsoft.com/office/drawing/2014/main" xmlns="" id="{0CA9A2B1-1EDE-4C2A-8B82-00262F020436}"/>
                </a:ext>
              </a:extLst>
            </p:cNvPr>
            <p:cNvSpPr/>
            <p:nvPr/>
          </p:nvSpPr>
          <p:spPr>
            <a:xfrm>
              <a:off x="9457369" y="1287519"/>
              <a:ext cx="24632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algn="ctr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ПОЛУЧЕНИЕ МЕРЫ ПОДДЕРЖКИ</a:t>
              </a:r>
              <a:endPara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5" name="Группа 234">
            <a:extLst>
              <a:ext uri="{FF2B5EF4-FFF2-40B4-BE49-F238E27FC236}">
                <a16:creationId xmlns:a16="http://schemas.microsoft.com/office/drawing/2014/main" xmlns="" id="{EEDE732F-B694-4D28-8FF4-18A798E3446F}"/>
              </a:ext>
            </a:extLst>
          </p:cNvPr>
          <p:cNvGrpSpPr/>
          <p:nvPr/>
        </p:nvGrpSpPr>
        <p:grpSpPr>
          <a:xfrm>
            <a:off x="3122474" y="5046577"/>
            <a:ext cx="3044502" cy="490258"/>
            <a:chOff x="2983873" y="521372"/>
            <a:chExt cx="3039006" cy="497162"/>
          </a:xfrm>
        </p:grpSpPr>
        <p:sp>
          <p:nvSpPr>
            <p:cNvPr id="236" name="Прямоугольник 235">
              <a:extLst>
                <a:ext uri="{FF2B5EF4-FFF2-40B4-BE49-F238E27FC236}">
                  <a16:creationId xmlns:a16="http://schemas.microsoft.com/office/drawing/2014/main" xmlns="" id="{5CF037B6-7B66-4FC0-A7BC-14835F8EE9BA}"/>
                </a:ext>
              </a:extLst>
            </p:cNvPr>
            <p:cNvSpPr/>
            <p:nvPr/>
          </p:nvSpPr>
          <p:spPr>
            <a:xfrm>
              <a:off x="3025751" y="534761"/>
              <a:ext cx="2952091" cy="48377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7" name="Прямоугольник 236">
              <a:extLst>
                <a:ext uri="{FF2B5EF4-FFF2-40B4-BE49-F238E27FC236}">
                  <a16:creationId xmlns:a16="http://schemas.microsoft.com/office/drawing/2014/main" xmlns="" id="{C3BCFB9F-7488-4426-8E43-C3C0A6A3B7A8}"/>
                </a:ext>
              </a:extLst>
            </p:cNvPr>
            <p:cNvSpPr/>
            <p:nvPr/>
          </p:nvSpPr>
          <p:spPr>
            <a:xfrm>
              <a:off x="2983873" y="521372"/>
              <a:ext cx="3039006" cy="343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Получение новой специальности, повышение квалификации;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Подача резюме работодателю.</a:t>
              </a:r>
            </a:p>
          </p:txBody>
        </p:sp>
      </p:grpSp>
      <p:cxnSp>
        <p:nvCxnSpPr>
          <p:cNvPr id="239" name="Прямая со стрелкой 238">
            <a:extLst>
              <a:ext uri="{FF2B5EF4-FFF2-40B4-BE49-F238E27FC236}">
                <a16:creationId xmlns:a16="http://schemas.microsoft.com/office/drawing/2014/main" xmlns="" id="{5F2FFD48-46BC-4616-933E-6FC7707B3574}"/>
              </a:ext>
            </a:extLst>
          </p:cNvPr>
          <p:cNvCxnSpPr>
            <a:cxnSpLocks/>
          </p:cNvCxnSpPr>
          <p:nvPr/>
        </p:nvCxnSpPr>
        <p:spPr>
          <a:xfrm>
            <a:off x="170470" y="5557481"/>
            <a:ext cx="5947752" cy="0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4" name="Группа 253">
            <a:extLst>
              <a:ext uri="{FF2B5EF4-FFF2-40B4-BE49-F238E27FC236}">
                <a16:creationId xmlns:a16="http://schemas.microsoft.com/office/drawing/2014/main" xmlns="" id="{F5DC18E4-43A6-47DF-9A85-63C8A97FC969}"/>
              </a:ext>
            </a:extLst>
          </p:cNvPr>
          <p:cNvGrpSpPr/>
          <p:nvPr/>
        </p:nvGrpSpPr>
        <p:grpSpPr>
          <a:xfrm>
            <a:off x="418042" y="5710757"/>
            <a:ext cx="2562157" cy="329113"/>
            <a:chOff x="9405237" y="1373578"/>
            <a:chExt cx="2463225" cy="329113"/>
          </a:xfrm>
        </p:grpSpPr>
        <p:sp>
          <p:nvSpPr>
            <p:cNvPr id="255" name="Прямоугольник 254">
              <a:extLst>
                <a:ext uri="{FF2B5EF4-FFF2-40B4-BE49-F238E27FC236}">
                  <a16:creationId xmlns:a16="http://schemas.microsoft.com/office/drawing/2014/main" xmlns="" id="{08CAD2C7-C44E-4913-B457-22C5DCACF140}"/>
                </a:ext>
              </a:extLst>
            </p:cNvPr>
            <p:cNvSpPr/>
            <p:nvPr/>
          </p:nvSpPr>
          <p:spPr>
            <a:xfrm>
              <a:off x="9575750" y="1381311"/>
              <a:ext cx="2066769" cy="3213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6" name="Прямоугольник 255">
              <a:extLst>
                <a:ext uri="{FF2B5EF4-FFF2-40B4-BE49-F238E27FC236}">
                  <a16:creationId xmlns:a16="http://schemas.microsoft.com/office/drawing/2014/main" xmlns="" id="{47A98270-0938-4B42-9E84-9B4B10575687}"/>
                </a:ext>
              </a:extLst>
            </p:cNvPr>
            <p:cNvSpPr/>
            <p:nvPr/>
          </p:nvSpPr>
          <p:spPr>
            <a:xfrm>
              <a:off x="9405237" y="1373578"/>
              <a:ext cx="246322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algn="ctr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ТРУДОУСТРОЙСТВО</a:t>
              </a:r>
              <a:r>
                <a:rPr lang="ru-RU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                                            </a:t>
              </a:r>
            </a:p>
          </p:txBody>
        </p:sp>
      </p:grpSp>
      <p:grpSp>
        <p:nvGrpSpPr>
          <p:cNvPr id="257" name="Группа 256">
            <a:extLst>
              <a:ext uri="{FF2B5EF4-FFF2-40B4-BE49-F238E27FC236}">
                <a16:creationId xmlns:a16="http://schemas.microsoft.com/office/drawing/2014/main" xmlns="" id="{DE124B38-1206-4029-A10A-49CFE9E5D6A5}"/>
              </a:ext>
            </a:extLst>
          </p:cNvPr>
          <p:cNvGrpSpPr/>
          <p:nvPr/>
        </p:nvGrpSpPr>
        <p:grpSpPr>
          <a:xfrm>
            <a:off x="3389688" y="5732834"/>
            <a:ext cx="2559177" cy="523220"/>
            <a:chOff x="9640543" y="1603878"/>
            <a:chExt cx="2444348" cy="458680"/>
          </a:xfrm>
        </p:grpSpPr>
        <p:sp>
          <p:nvSpPr>
            <p:cNvPr id="258" name="Прямоугольник 257">
              <a:extLst>
                <a:ext uri="{FF2B5EF4-FFF2-40B4-BE49-F238E27FC236}">
                  <a16:creationId xmlns:a16="http://schemas.microsoft.com/office/drawing/2014/main" xmlns="" id="{27119913-B4BA-4F91-A1D4-462F267D73DB}"/>
                </a:ext>
              </a:extLst>
            </p:cNvPr>
            <p:cNvSpPr/>
            <p:nvPr/>
          </p:nvSpPr>
          <p:spPr>
            <a:xfrm>
              <a:off x="9764516" y="1607194"/>
              <a:ext cx="2179109" cy="4528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9" name="Прямоугольник 258">
              <a:extLst>
                <a:ext uri="{FF2B5EF4-FFF2-40B4-BE49-F238E27FC236}">
                  <a16:creationId xmlns:a16="http://schemas.microsoft.com/office/drawing/2014/main" xmlns="" id="{F179D373-380C-40EB-9476-C8632B3F262C}"/>
                </a:ext>
              </a:extLst>
            </p:cNvPr>
            <p:cNvSpPr/>
            <p:nvPr/>
          </p:nvSpPr>
          <p:spPr>
            <a:xfrm>
              <a:off x="9640543" y="1603878"/>
              <a:ext cx="2444348" cy="4586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algn="ctr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ОТКАЗ В </a:t>
              </a:r>
              <a:r>
                <a:rPr lang="ru-RU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ТРУДОУСТРОЙСТВЕ</a:t>
              </a:r>
              <a:r>
                <a:rPr lang="ru-RU" sz="9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                                         </a:t>
              </a:r>
              <a:endPara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67" name="Прямая со стрелкой 266">
            <a:extLst>
              <a:ext uri="{FF2B5EF4-FFF2-40B4-BE49-F238E27FC236}">
                <a16:creationId xmlns:a16="http://schemas.microsoft.com/office/drawing/2014/main" xmlns="" id="{21DE349E-4109-40CA-A5DE-432200891D63}"/>
              </a:ext>
            </a:extLst>
          </p:cNvPr>
          <p:cNvCxnSpPr>
            <a:cxnSpLocks/>
          </p:cNvCxnSpPr>
          <p:nvPr/>
        </p:nvCxnSpPr>
        <p:spPr>
          <a:xfrm flipH="1" flipV="1">
            <a:off x="5948112" y="2585855"/>
            <a:ext cx="615704" cy="8203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Прямая со стрелкой 269">
            <a:extLst>
              <a:ext uri="{FF2B5EF4-FFF2-40B4-BE49-F238E27FC236}">
                <a16:creationId xmlns:a16="http://schemas.microsoft.com/office/drawing/2014/main" xmlns="" id="{F4559125-1008-4F7D-8286-C1433384E23D}"/>
              </a:ext>
            </a:extLst>
          </p:cNvPr>
          <p:cNvCxnSpPr>
            <a:cxnSpLocks/>
          </p:cNvCxnSpPr>
          <p:nvPr/>
        </p:nvCxnSpPr>
        <p:spPr>
          <a:xfrm flipH="1" flipV="1">
            <a:off x="6266158" y="2576956"/>
            <a:ext cx="20571" cy="3322361"/>
          </a:xfrm>
          <a:prstGeom prst="straightConnector1">
            <a:avLst/>
          </a:prstGeom>
          <a:ln w="38100">
            <a:solidFill>
              <a:srgbClr val="C55A1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xmlns="" id="{22F7A278-BEF5-4568-986D-9C632DB400E6}"/>
              </a:ext>
            </a:extLst>
          </p:cNvPr>
          <p:cNvSpPr/>
          <p:nvPr/>
        </p:nvSpPr>
        <p:spPr>
          <a:xfrm>
            <a:off x="156512" y="1633959"/>
            <a:ext cx="11857324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ВЫЯВЛЕНИЕ ПОТРЕБНОСТИ В ТРУДОУСТРОЙСТВЕ ЧЛЕНОВ СЕМЕЙ СОТРУДНИКОВ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отв.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работодатель)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45AA0F05-BC7A-4776-8AB0-89744473FBE6}"/>
              </a:ext>
            </a:extLst>
          </p:cNvPr>
          <p:cNvSpPr/>
          <p:nvPr/>
        </p:nvSpPr>
        <p:spPr>
          <a:xfrm>
            <a:off x="152062" y="973047"/>
            <a:ext cx="119176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66A1"/>
                </a:solidFill>
                <a:latin typeface="SuisseIntl-Regular"/>
              </a:rPr>
              <a:t>ПОРЯДОК </a:t>
            </a:r>
            <a:r>
              <a:rPr lang="ru-RU" b="1" dirty="0">
                <a:solidFill>
                  <a:srgbClr val="0066A1"/>
                </a:solidFill>
                <a:latin typeface="SuisseIntl-Regular"/>
              </a:rPr>
              <a:t>ДЕЙСТВИЙ ПО ОКАЗАНИЮ ПОДДЕРЖКИ В ТРУДОУСТРОЙСТВЕ ЧЛЕНОВ СЕМЕЙ </a:t>
            </a:r>
            <a:r>
              <a:rPr lang="ru-RU" b="1" dirty="0" smtClean="0">
                <a:solidFill>
                  <a:srgbClr val="0066A1"/>
                </a:solidFill>
                <a:latin typeface="SuisseIntl-Regular"/>
              </a:rPr>
              <a:t>СОТРУДНИКОВ, ПРИБЫВАЮЩИХ ИЗ ДРУГИХ РЕГИОНОВ РОССИИ</a:t>
            </a:r>
            <a:endParaRPr lang="ru-RU" b="1" dirty="0">
              <a:solidFill>
                <a:srgbClr val="0066A1"/>
              </a:solidFill>
              <a:latin typeface="SuisseIntl-Regular"/>
            </a:endParaRPr>
          </a:p>
        </p:txBody>
      </p: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xmlns="" id="{EA4F27D4-D36A-4643-996C-D4DE3AF185DF}"/>
              </a:ext>
            </a:extLst>
          </p:cNvPr>
          <p:cNvGrpSpPr/>
          <p:nvPr/>
        </p:nvGrpSpPr>
        <p:grpSpPr>
          <a:xfrm>
            <a:off x="167343" y="3271842"/>
            <a:ext cx="1754970" cy="400502"/>
            <a:chOff x="9607938" y="1459026"/>
            <a:chExt cx="2402004" cy="283259"/>
          </a:xfrm>
        </p:grpSpPr>
        <p:sp>
          <p:nvSpPr>
            <p:cNvPr id="80" name="Прямоугольник 79">
              <a:extLst>
                <a:ext uri="{FF2B5EF4-FFF2-40B4-BE49-F238E27FC236}">
                  <a16:creationId xmlns:a16="http://schemas.microsoft.com/office/drawing/2014/main" xmlns="" id="{F5D2E20A-613C-49D0-A63F-5A1692D9DE43}"/>
                </a:ext>
              </a:extLst>
            </p:cNvPr>
            <p:cNvSpPr/>
            <p:nvPr/>
          </p:nvSpPr>
          <p:spPr>
            <a:xfrm>
              <a:off x="9607938" y="1459026"/>
              <a:ext cx="2402004" cy="28325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80">
              <a:extLst>
                <a:ext uri="{FF2B5EF4-FFF2-40B4-BE49-F238E27FC236}">
                  <a16:creationId xmlns:a16="http://schemas.microsoft.com/office/drawing/2014/main" xmlns="" id="{8854DBC1-58E0-4AC8-A29E-6647A567FA88}"/>
                </a:ext>
              </a:extLst>
            </p:cNvPr>
            <p:cNvSpPr/>
            <p:nvPr/>
          </p:nvSpPr>
          <p:spPr>
            <a:xfrm>
              <a:off x="9607939" y="1471404"/>
              <a:ext cx="2247512" cy="2176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algn="ctr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7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НА ПРЕДПРИЯТИИ РАБОТОДАТЕЯ                                             </a:t>
              </a:r>
              <a:endParaRPr lang="ru-RU" sz="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2" name="Группа 81">
            <a:extLst>
              <a:ext uri="{FF2B5EF4-FFF2-40B4-BE49-F238E27FC236}">
                <a16:creationId xmlns:a16="http://schemas.microsoft.com/office/drawing/2014/main" xmlns="" id="{C48278DF-6662-419D-AF6C-2F1F7CD7CBB2}"/>
              </a:ext>
            </a:extLst>
          </p:cNvPr>
          <p:cNvGrpSpPr/>
          <p:nvPr/>
        </p:nvGrpSpPr>
        <p:grpSpPr>
          <a:xfrm>
            <a:off x="170235" y="3672490"/>
            <a:ext cx="1812142" cy="1085478"/>
            <a:chOff x="3067753" y="523297"/>
            <a:chExt cx="3078669" cy="1100767"/>
          </a:xfrm>
        </p:grpSpPr>
        <p:sp>
          <p:nvSpPr>
            <p:cNvPr id="83" name="Прямоугольник 82">
              <a:extLst>
                <a:ext uri="{FF2B5EF4-FFF2-40B4-BE49-F238E27FC236}">
                  <a16:creationId xmlns:a16="http://schemas.microsoft.com/office/drawing/2014/main" xmlns="" id="{94DC5C3D-6B08-4C42-94A7-06065AA1F1F6}"/>
                </a:ext>
              </a:extLst>
            </p:cNvPr>
            <p:cNvSpPr/>
            <p:nvPr/>
          </p:nvSpPr>
          <p:spPr>
            <a:xfrm>
              <a:off x="3067753" y="550215"/>
              <a:ext cx="2971770" cy="107384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4" name="Прямоугольник 83">
              <a:extLst>
                <a:ext uri="{FF2B5EF4-FFF2-40B4-BE49-F238E27FC236}">
                  <a16:creationId xmlns:a16="http://schemas.microsoft.com/office/drawing/2014/main" xmlns="" id="{83402877-48C6-4594-8D97-38BA0B1C079C}"/>
                </a:ext>
              </a:extLst>
            </p:cNvPr>
            <p:cNvSpPr/>
            <p:nvPr/>
          </p:nvSpPr>
          <p:spPr>
            <a:xfrm>
              <a:off x="3106906" y="523297"/>
              <a:ext cx="3039516" cy="5930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Меры поддержки: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Содействие в подборе вакансий </a:t>
              </a:r>
              <a:r>
                <a:rPr lang="ru-RU" sz="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непосредственно </a:t>
              </a:r>
            </a:p>
            <a:p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 </a:t>
              </a:r>
              <a:r>
                <a:rPr lang="ru-RU" sz="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     на предприятии</a:t>
              </a: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5" name="Группа 84">
            <a:extLst>
              <a:ext uri="{FF2B5EF4-FFF2-40B4-BE49-F238E27FC236}">
                <a16:creationId xmlns:a16="http://schemas.microsoft.com/office/drawing/2014/main" xmlns="" id="{3243CA26-321A-4750-832B-D02135E886BB}"/>
              </a:ext>
            </a:extLst>
          </p:cNvPr>
          <p:cNvGrpSpPr/>
          <p:nvPr/>
        </p:nvGrpSpPr>
        <p:grpSpPr>
          <a:xfrm>
            <a:off x="3600550" y="3668287"/>
            <a:ext cx="2704796" cy="1077218"/>
            <a:chOff x="2332925" y="529522"/>
            <a:chExt cx="3959725" cy="1092389"/>
          </a:xfrm>
        </p:grpSpPr>
        <p:sp>
          <p:nvSpPr>
            <p:cNvPr id="86" name="Прямоугольник 85">
              <a:extLst>
                <a:ext uri="{FF2B5EF4-FFF2-40B4-BE49-F238E27FC236}">
                  <a16:creationId xmlns:a16="http://schemas.microsoft.com/office/drawing/2014/main" xmlns="" id="{4BAB6A16-2D7F-43DA-99A2-BD2875726F0F}"/>
                </a:ext>
              </a:extLst>
            </p:cNvPr>
            <p:cNvSpPr/>
            <p:nvPr/>
          </p:nvSpPr>
          <p:spPr>
            <a:xfrm>
              <a:off x="2332925" y="550214"/>
              <a:ext cx="3644917" cy="107169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7" name="Прямоугольник 86">
              <a:extLst>
                <a:ext uri="{FF2B5EF4-FFF2-40B4-BE49-F238E27FC236}">
                  <a16:creationId xmlns:a16="http://schemas.microsoft.com/office/drawing/2014/main" xmlns="" id="{C642C9F6-488C-4468-B19A-BF3C11D02D25}"/>
                </a:ext>
              </a:extLst>
            </p:cNvPr>
            <p:cNvSpPr/>
            <p:nvPr/>
          </p:nvSpPr>
          <p:spPr>
            <a:xfrm>
              <a:off x="2342940" y="529522"/>
              <a:ext cx="3949710" cy="9675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Меры поддержки:</a:t>
              </a: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Постановка на учет </a:t>
              </a:r>
              <a:r>
                <a:rPr lang="ru-RU" sz="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и выплата пособия (по запросу и при получении статуса безработного);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Помощь в открытии собственного дела</a:t>
              </a: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Переобучение</a:t>
              </a: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 </a:t>
              </a:r>
              <a:r>
                <a:rPr lang="ru-RU" sz="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и повышение квалификации;</a:t>
              </a: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Подбор вакансий по базе вакансий Центра занятости </a:t>
              </a:r>
              <a:r>
                <a:rPr lang="ru-RU" sz="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населения и трудоустройство.</a:t>
              </a: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88" name="Прямая со стрелкой 87">
            <a:extLst>
              <a:ext uri="{FF2B5EF4-FFF2-40B4-BE49-F238E27FC236}">
                <a16:creationId xmlns:a16="http://schemas.microsoft.com/office/drawing/2014/main" xmlns="" id="{3DAA67D9-58E7-400C-888A-EDA1A634E46A}"/>
              </a:ext>
            </a:extLst>
          </p:cNvPr>
          <p:cNvCxnSpPr>
            <a:cxnSpLocks/>
          </p:cNvCxnSpPr>
          <p:nvPr/>
        </p:nvCxnSpPr>
        <p:spPr>
          <a:xfrm>
            <a:off x="784635" y="4855541"/>
            <a:ext cx="5123690" cy="0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Прямая со стрелкой 88">
            <a:extLst>
              <a:ext uri="{FF2B5EF4-FFF2-40B4-BE49-F238E27FC236}">
                <a16:creationId xmlns:a16="http://schemas.microsoft.com/office/drawing/2014/main" xmlns="" id="{4A0C2406-1FEA-4D22-926D-478BDC889E01}"/>
              </a:ext>
            </a:extLst>
          </p:cNvPr>
          <p:cNvCxnSpPr>
            <a:cxnSpLocks/>
          </p:cNvCxnSpPr>
          <p:nvPr/>
        </p:nvCxnSpPr>
        <p:spPr>
          <a:xfrm>
            <a:off x="1588614" y="4848068"/>
            <a:ext cx="0" cy="232006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 стрелкой 89">
            <a:extLst>
              <a:ext uri="{FF2B5EF4-FFF2-40B4-BE49-F238E27FC236}">
                <a16:creationId xmlns:a16="http://schemas.microsoft.com/office/drawing/2014/main" xmlns="" id="{0AADC3A8-F658-4A0B-80CF-A68DA603FC16}"/>
              </a:ext>
            </a:extLst>
          </p:cNvPr>
          <p:cNvCxnSpPr>
            <a:cxnSpLocks/>
          </p:cNvCxnSpPr>
          <p:nvPr/>
        </p:nvCxnSpPr>
        <p:spPr>
          <a:xfrm flipH="1">
            <a:off x="4642087" y="4849485"/>
            <a:ext cx="6816" cy="232006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 стрелкой 93">
            <a:extLst>
              <a:ext uri="{FF2B5EF4-FFF2-40B4-BE49-F238E27FC236}">
                <a16:creationId xmlns:a16="http://schemas.microsoft.com/office/drawing/2014/main" xmlns="" id="{40B1896D-B8E2-4257-8A39-F3D3627BC67B}"/>
              </a:ext>
            </a:extLst>
          </p:cNvPr>
          <p:cNvCxnSpPr>
            <a:cxnSpLocks/>
          </p:cNvCxnSpPr>
          <p:nvPr/>
        </p:nvCxnSpPr>
        <p:spPr>
          <a:xfrm>
            <a:off x="9349373" y="4817151"/>
            <a:ext cx="0" cy="237140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Прямая со стрелкой 96">
            <a:extLst>
              <a:ext uri="{FF2B5EF4-FFF2-40B4-BE49-F238E27FC236}">
                <a16:creationId xmlns:a16="http://schemas.microsoft.com/office/drawing/2014/main" xmlns="" id="{F4C75918-CE6B-4475-AFFD-DCC3DE1C2A74}"/>
              </a:ext>
            </a:extLst>
          </p:cNvPr>
          <p:cNvCxnSpPr>
            <a:cxnSpLocks/>
          </p:cNvCxnSpPr>
          <p:nvPr/>
        </p:nvCxnSpPr>
        <p:spPr>
          <a:xfrm>
            <a:off x="9326933" y="3786428"/>
            <a:ext cx="0" cy="171448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1" name="Группа 100">
            <a:extLst>
              <a:ext uri="{FF2B5EF4-FFF2-40B4-BE49-F238E27FC236}">
                <a16:creationId xmlns:a16="http://schemas.microsoft.com/office/drawing/2014/main" xmlns="" id="{7B70FD1B-3C3D-43B7-865E-B7208B5CC73D}"/>
              </a:ext>
            </a:extLst>
          </p:cNvPr>
          <p:cNvGrpSpPr/>
          <p:nvPr/>
        </p:nvGrpSpPr>
        <p:grpSpPr>
          <a:xfrm>
            <a:off x="1946171" y="3265180"/>
            <a:ext cx="1603008" cy="407164"/>
            <a:chOff x="9559544" y="1459026"/>
            <a:chExt cx="2578821" cy="407164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:a16="http://schemas.microsoft.com/office/drawing/2014/main" xmlns="" id="{D31DE241-77FA-4320-A179-B4E8C10219DC}"/>
                </a:ext>
              </a:extLst>
            </p:cNvPr>
            <p:cNvSpPr/>
            <p:nvPr/>
          </p:nvSpPr>
          <p:spPr>
            <a:xfrm>
              <a:off x="9559544" y="1459026"/>
              <a:ext cx="2578821" cy="40716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Прямоугольник 102">
              <a:extLst>
                <a:ext uri="{FF2B5EF4-FFF2-40B4-BE49-F238E27FC236}">
                  <a16:creationId xmlns:a16="http://schemas.microsoft.com/office/drawing/2014/main" xmlns="" id="{D28FD426-3B7F-41CE-A7C7-CF0338C5390B}"/>
                </a:ext>
              </a:extLst>
            </p:cNvPr>
            <p:cNvSpPr/>
            <p:nvPr/>
          </p:nvSpPr>
          <p:spPr>
            <a:xfrm>
              <a:off x="9623931" y="1477409"/>
              <a:ext cx="227510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algn="ctr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7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НА ПРЕДПРИЯТИЯ ПАРТНЁРЫ</a:t>
              </a:r>
              <a:endParaRPr lang="ru-RU" sz="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4" name="Группа 103">
            <a:extLst>
              <a:ext uri="{FF2B5EF4-FFF2-40B4-BE49-F238E27FC236}">
                <a16:creationId xmlns:a16="http://schemas.microsoft.com/office/drawing/2014/main" xmlns="" id="{9C23BF4A-DB29-4B44-BC9F-98E8E4C507BC}"/>
              </a:ext>
            </a:extLst>
          </p:cNvPr>
          <p:cNvGrpSpPr/>
          <p:nvPr/>
        </p:nvGrpSpPr>
        <p:grpSpPr>
          <a:xfrm>
            <a:off x="1950202" y="3678248"/>
            <a:ext cx="1681957" cy="1082120"/>
            <a:chOff x="2982237" y="546712"/>
            <a:chExt cx="2855496" cy="832825"/>
          </a:xfrm>
        </p:grpSpPr>
        <p:sp>
          <p:nvSpPr>
            <p:cNvPr id="105" name="Прямоугольник 104">
              <a:extLst>
                <a:ext uri="{FF2B5EF4-FFF2-40B4-BE49-F238E27FC236}">
                  <a16:creationId xmlns:a16="http://schemas.microsoft.com/office/drawing/2014/main" xmlns="" id="{4E2FCFF0-68CC-46DF-92A0-51FB98908261}"/>
                </a:ext>
              </a:extLst>
            </p:cNvPr>
            <p:cNvSpPr/>
            <p:nvPr/>
          </p:nvSpPr>
          <p:spPr>
            <a:xfrm>
              <a:off x="2989668" y="561914"/>
              <a:ext cx="2695572" cy="81762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6" name="Прямоугольник 105">
              <a:extLst>
                <a:ext uri="{FF2B5EF4-FFF2-40B4-BE49-F238E27FC236}">
                  <a16:creationId xmlns:a16="http://schemas.microsoft.com/office/drawing/2014/main" xmlns="" id="{21A2F45A-DF47-4914-8EA7-55EDA6F0981C}"/>
                </a:ext>
              </a:extLst>
            </p:cNvPr>
            <p:cNvSpPr/>
            <p:nvPr/>
          </p:nvSpPr>
          <p:spPr>
            <a:xfrm>
              <a:off x="2982237" y="546712"/>
              <a:ext cx="2855496" cy="6395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Меры поддержки:</a:t>
              </a: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Содействие в подборе вакансий </a:t>
              </a:r>
              <a:r>
                <a:rPr lang="ru-RU" sz="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на дочерние предприятия или предприятия, которые являются партнёрами </a:t>
              </a:r>
              <a:endPara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11" name="Прямая со стрелкой 110">
            <a:extLst>
              <a:ext uri="{FF2B5EF4-FFF2-40B4-BE49-F238E27FC236}">
                <a16:creationId xmlns:a16="http://schemas.microsoft.com/office/drawing/2014/main" xmlns="" id="{F1951AD0-A364-4514-8D03-048438BB6B61}"/>
              </a:ext>
            </a:extLst>
          </p:cNvPr>
          <p:cNvCxnSpPr>
            <a:cxnSpLocks/>
          </p:cNvCxnSpPr>
          <p:nvPr/>
        </p:nvCxnSpPr>
        <p:spPr>
          <a:xfrm>
            <a:off x="5889807" y="4728273"/>
            <a:ext cx="0" cy="143336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Прямая со стрелкой 114">
            <a:extLst>
              <a:ext uri="{FF2B5EF4-FFF2-40B4-BE49-F238E27FC236}">
                <a16:creationId xmlns:a16="http://schemas.microsoft.com/office/drawing/2014/main" xmlns="" id="{0504205E-390F-4CDC-973A-3E09E6BA4EDB}"/>
              </a:ext>
            </a:extLst>
          </p:cNvPr>
          <p:cNvCxnSpPr>
            <a:cxnSpLocks/>
          </p:cNvCxnSpPr>
          <p:nvPr/>
        </p:nvCxnSpPr>
        <p:spPr>
          <a:xfrm>
            <a:off x="1195252" y="2262856"/>
            <a:ext cx="1773" cy="19287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Прямая со стрелкой 115">
            <a:extLst>
              <a:ext uri="{FF2B5EF4-FFF2-40B4-BE49-F238E27FC236}">
                <a16:creationId xmlns:a16="http://schemas.microsoft.com/office/drawing/2014/main" xmlns="" id="{47624884-EA50-4FCC-892D-F5704BEA70EB}"/>
              </a:ext>
            </a:extLst>
          </p:cNvPr>
          <p:cNvCxnSpPr>
            <a:cxnSpLocks/>
          </p:cNvCxnSpPr>
          <p:nvPr/>
        </p:nvCxnSpPr>
        <p:spPr>
          <a:xfrm>
            <a:off x="10772597" y="2245255"/>
            <a:ext cx="1773" cy="19287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Прямая со стрелкой 116">
            <a:extLst>
              <a:ext uri="{FF2B5EF4-FFF2-40B4-BE49-F238E27FC236}">
                <a16:creationId xmlns:a16="http://schemas.microsoft.com/office/drawing/2014/main" xmlns="" id="{05473799-D5FE-4527-9300-AD5D0771EDF3}"/>
              </a:ext>
            </a:extLst>
          </p:cNvPr>
          <p:cNvCxnSpPr>
            <a:cxnSpLocks/>
          </p:cNvCxnSpPr>
          <p:nvPr/>
        </p:nvCxnSpPr>
        <p:spPr>
          <a:xfrm flipV="1">
            <a:off x="152062" y="2237464"/>
            <a:ext cx="11864258" cy="9958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 стрелкой 112">
            <a:extLst>
              <a:ext uri="{FF2B5EF4-FFF2-40B4-BE49-F238E27FC236}">
                <a16:creationId xmlns:a16="http://schemas.microsoft.com/office/drawing/2014/main" xmlns="" id="{457894A9-3729-4055-BC51-C3ECBECDABD6}"/>
              </a:ext>
            </a:extLst>
          </p:cNvPr>
          <p:cNvCxnSpPr>
            <a:cxnSpLocks/>
          </p:cNvCxnSpPr>
          <p:nvPr/>
        </p:nvCxnSpPr>
        <p:spPr>
          <a:xfrm>
            <a:off x="1198578" y="3077305"/>
            <a:ext cx="1773" cy="19287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Прямая со стрелкой 117">
            <a:extLst>
              <a:ext uri="{FF2B5EF4-FFF2-40B4-BE49-F238E27FC236}">
                <a16:creationId xmlns:a16="http://schemas.microsoft.com/office/drawing/2014/main" xmlns="" id="{CD74D2F8-07B5-4B71-A884-407BD5D1DE58}"/>
              </a:ext>
            </a:extLst>
          </p:cNvPr>
          <p:cNvCxnSpPr>
            <a:cxnSpLocks/>
          </p:cNvCxnSpPr>
          <p:nvPr/>
        </p:nvCxnSpPr>
        <p:spPr>
          <a:xfrm>
            <a:off x="2794921" y="3067037"/>
            <a:ext cx="1773" cy="19287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 стрелкой 118">
            <a:extLst>
              <a:ext uri="{FF2B5EF4-FFF2-40B4-BE49-F238E27FC236}">
                <a16:creationId xmlns:a16="http://schemas.microsoft.com/office/drawing/2014/main" xmlns="" id="{D5F94483-8763-4234-A5E6-332DA62A2891}"/>
              </a:ext>
            </a:extLst>
          </p:cNvPr>
          <p:cNvCxnSpPr>
            <a:cxnSpLocks/>
          </p:cNvCxnSpPr>
          <p:nvPr/>
        </p:nvCxnSpPr>
        <p:spPr>
          <a:xfrm>
            <a:off x="4810584" y="2745958"/>
            <a:ext cx="1773" cy="530355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Прямая со стрелкой 120">
            <a:extLst>
              <a:ext uri="{FF2B5EF4-FFF2-40B4-BE49-F238E27FC236}">
                <a16:creationId xmlns:a16="http://schemas.microsoft.com/office/drawing/2014/main" xmlns="" id="{6AC2C9F8-5965-4071-B1A8-B55762A5C4B9}"/>
              </a:ext>
            </a:extLst>
          </p:cNvPr>
          <p:cNvCxnSpPr>
            <a:cxnSpLocks/>
          </p:cNvCxnSpPr>
          <p:nvPr/>
        </p:nvCxnSpPr>
        <p:spPr>
          <a:xfrm>
            <a:off x="1598205" y="5541369"/>
            <a:ext cx="1773" cy="19287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Прямая со стрелкой 121">
            <a:extLst>
              <a:ext uri="{FF2B5EF4-FFF2-40B4-BE49-F238E27FC236}">
                <a16:creationId xmlns:a16="http://schemas.microsoft.com/office/drawing/2014/main" xmlns="" id="{0900EB54-AF15-46AA-A085-C49212445868}"/>
              </a:ext>
            </a:extLst>
          </p:cNvPr>
          <p:cNvCxnSpPr>
            <a:cxnSpLocks/>
          </p:cNvCxnSpPr>
          <p:nvPr/>
        </p:nvCxnSpPr>
        <p:spPr>
          <a:xfrm>
            <a:off x="4667503" y="5542041"/>
            <a:ext cx="1773" cy="19287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xmlns="" id="{4D88AFC1-C27A-4905-B627-4AD70BFAD8C0}"/>
              </a:ext>
            </a:extLst>
          </p:cNvPr>
          <p:cNvSpPr/>
          <p:nvPr/>
        </p:nvSpPr>
        <p:spPr>
          <a:xfrm>
            <a:off x="6398458" y="2813174"/>
            <a:ext cx="5613311" cy="2293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xmlns="" id="{42297BD0-9E74-4DE2-86E9-AFF6DBEBE400}"/>
              </a:ext>
            </a:extLst>
          </p:cNvPr>
          <p:cNvSpPr/>
          <p:nvPr/>
        </p:nvSpPr>
        <p:spPr>
          <a:xfrm>
            <a:off x="6414335" y="2760430"/>
            <a:ext cx="56133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Информирование соискателя о мерах </a:t>
            </a:r>
            <a:r>
              <a:rPr lang="ru-RU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поддержки </a:t>
            </a:r>
            <a:r>
              <a: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Фонда поддержки </a:t>
            </a:r>
            <a:r>
              <a:rPr lang="ru-RU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предпринимательства.</a:t>
            </a: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Информирование соискателя с подборкой франшиз для городов с населением до 50 тыс. чел. </a:t>
            </a:r>
          </a:p>
        </p:txBody>
      </p:sp>
      <p:cxnSp>
        <p:nvCxnSpPr>
          <p:cNvPr id="123" name="Прямая со стрелкой 122">
            <a:extLst>
              <a:ext uri="{FF2B5EF4-FFF2-40B4-BE49-F238E27FC236}">
                <a16:creationId xmlns:a16="http://schemas.microsoft.com/office/drawing/2014/main" xmlns="" id="{B5CFE189-6535-43CB-A1E8-67548023F732}"/>
              </a:ext>
            </a:extLst>
          </p:cNvPr>
          <p:cNvCxnSpPr>
            <a:cxnSpLocks/>
          </p:cNvCxnSpPr>
          <p:nvPr/>
        </p:nvCxnSpPr>
        <p:spPr>
          <a:xfrm>
            <a:off x="2775643" y="4725199"/>
            <a:ext cx="0" cy="143336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Прямая со стрелкой 123">
            <a:extLst>
              <a:ext uri="{FF2B5EF4-FFF2-40B4-BE49-F238E27FC236}">
                <a16:creationId xmlns:a16="http://schemas.microsoft.com/office/drawing/2014/main" xmlns="" id="{7877E511-545F-4488-8EF3-F2C51470D89D}"/>
              </a:ext>
            </a:extLst>
          </p:cNvPr>
          <p:cNvCxnSpPr>
            <a:cxnSpLocks/>
          </p:cNvCxnSpPr>
          <p:nvPr/>
        </p:nvCxnSpPr>
        <p:spPr>
          <a:xfrm>
            <a:off x="803457" y="4723635"/>
            <a:ext cx="0" cy="143336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 стрелкой 124">
            <a:extLst>
              <a:ext uri="{FF2B5EF4-FFF2-40B4-BE49-F238E27FC236}">
                <a16:creationId xmlns:a16="http://schemas.microsoft.com/office/drawing/2014/main" xmlns="" id="{50C6F010-BC68-4F63-A1DD-CFB1FF4459B0}"/>
              </a:ext>
            </a:extLst>
          </p:cNvPr>
          <p:cNvCxnSpPr>
            <a:cxnSpLocks/>
          </p:cNvCxnSpPr>
          <p:nvPr/>
        </p:nvCxnSpPr>
        <p:spPr>
          <a:xfrm>
            <a:off x="9326933" y="3058074"/>
            <a:ext cx="1773" cy="19287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2" name="Picture 3" descr="Копия Герб Л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126" y="287419"/>
            <a:ext cx="606367" cy="714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Рисунок 9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34" y="287419"/>
            <a:ext cx="1416140" cy="5579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53137" y="385825"/>
            <a:ext cx="4760086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263996"/>
                </a:solidFill>
              </a:rPr>
              <a:t>Кадровый центр Ленинградской области</a:t>
            </a:r>
            <a:endParaRPr lang="ru-RU" sz="2000" b="1" dirty="0">
              <a:solidFill>
                <a:srgbClr val="2639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4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Прямоугольник 307">
            <a:extLst>
              <a:ext uri="{FF2B5EF4-FFF2-40B4-BE49-F238E27FC236}">
                <a16:creationId xmlns:a16="http://schemas.microsoft.com/office/drawing/2014/main" xmlns="" id="{D5DC4A64-4BD6-4EAD-BD23-C88C29E5964C}"/>
              </a:ext>
            </a:extLst>
          </p:cNvPr>
          <p:cNvSpPr/>
          <p:nvPr/>
        </p:nvSpPr>
        <p:spPr>
          <a:xfrm>
            <a:off x="7634753" y="3907765"/>
            <a:ext cx="2137574" cy="421737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uisseIntl-Regular"/>
            </a:endParaRPr>
          </a:p>
        </p:txBody>
      </p:sp>
      <p:sp>
        <p:nvSpPr>
          <p:cNvPr id="301" name="Прямоугольник 300">
            <a:extLst>
              <a:ext uri="{FF2B5EF4-FFF2-40B4-BE49-F238E27FC236}">
                <a16:creationId xmlns:a16="http://schemas.microsoft.com/office/drawing/2014/main" xmlns="" id="{F54C8654-CEA5-4F4F-B7C8-D082CAE2A9E0}"/>
              </a:ext>
            </a:extLst>
          </p:cNvPr>
          <p:cNvSpPr/>
          <p:nvPr/>
        </p:nvSpPr>
        <p:spPr>
          <a:xfrm>
            <a:off x="7237927" y="3070493"/>
            <a:ext cx="2534400" cy="522000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uisseIntl-Regular"/>
            </a:endParaRPr>
          </a:p>
        </p:txBody>
      </p:sp>
      <p:sp>
        <p:nvSpPr>
          <p:cNvPr id="242" name="Прямоугольник 241">
            <a:extLst>
              <a:ext uri="{FF2B5EF4-FFF2-40B4-BE49-F238E27FC236}">
                <a16:creationId xmlns:a16="http://schemas.microsoft.com/office/drawing/2014/main" xmlns="" id="{939F69A3-96B4-4A9B-97C9-BCAF6EEB0A7C}"/>
              </a:ext>
            </a:extLst>
          </p:cNvPr>
          <p:cNvSpPr/>
          <p:nvPr/>
        </p:nvSpPr>
        <p:spPr>
          <a:xfrm>
            <a:off x="940288" y="3070493"/>
            <a:ext cx="2534400" cy="522000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uisseIntl-Regular"/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929211" y="964478"/>
            <a:ext cx="9829161" cy="317885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Прямоугольник 316"/>
          <p:cNvSpPr/>
          <p:nvPr/>
        </p:nvSpPr>
        <p:spPr>
          <a:xfrm>
            <a:off x="914656" y="997775"/>
            <a:ext cx="65440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1. Анкетирование сотрудников</a:t>
            </a:r>
            <a:r>
              <a:rPr lang="ru-RU" sz="700" dirty="0">
                <a:solidFill>
                  <a:srgbClr val="34464F"/>
                </a:solidFill>
                <a:latin typeface="SuisseIntl-Regular"/>
                <a:cs typeface="Tahoma"/>
              </a:rPr>
              <a:t> (заполняют кандидаты и действующие </a:t>
            </a:r>
            <a:r>
              <a:rPr lang="ru-RU" sz="700" dirty="0" smtClean="0">
                <a:solidFill>
                  <a:srgbClr val="34464F"/>
                </a:solidFill>
                <a:latin typeface="SuisseIntl-Regular"/>
                <a:cs typeface="Tahoma"/>
              </a:rPr>
              <a:t>работники)</a:t>
            </a:r>
            <a:endParaRPr lang="ru-RU" sz="900" b="1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Прямоугольник 133">
            <a:extLst>
              <a:ext uri="{FF2B5EF4-FFF2-40B4-BE49-F238E27FC236}">
                <a16:creationId xmlns:a16="http://schemas.microsoft.com/office/drawing/2014/main" xmlns="" id="{B2474C29-3FCA-455C-8273-85BEEA43E3AD}"/>
              </a:ext>
            </a:extLst>
          </p:cNvPr>
          <p:cNvSpPr/>
          <p:nvPr/>
        </p:nvSpPr>
        <p:spPr>
          <a:xfrm>
            <a:off x="940286" y="1321430"/>
            <a:ext cx="9829167" cy="811235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>
            <a:extLst>
              <a:ext uri="{FF2B5EF4-FFF2-40B4-BE49-F238E27FC236}">
                <a16:creationId xmlns:a16="http://schemas.microsoft.com/office/drawing/2014/main" xmlns="" id="{D9E77CD0-CB3A-4E20-8B9A-8C0B0BC6B6BB}"/>
              </a:ext>
            </a:extLst>
          </p:cNvPr>
          <p:cNvSpPr/>
          <p:nvPr/>
        </p:nvSpPr>
        <p:spPr>
          <a:xfrm>
            <a:off x="914656" y="1341320"/>
            <a:ext cx="985254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2. Информирование соискателя о вариантах трудоустройства:</a:t>
            </a:r>
          </a:p>
          <a:p>
            <a:pPr marL="171450" lvl="1" indent="-171450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  <a:defRPr/>
            </a:pP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Непосредственно на предприятии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lvl="1" indent="-171450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  <a:defRPr/>
            </a:pP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На </a:t>
            </a: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дочерние предприятия и предприятия партнёры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lvl="1" indent="-171450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  <a:defRPr/>
            </a:pP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Через вакансии, предлагаемые Центром занятости населения.</a:t>
            </a:r>
          </a:p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2.1. Сбор резюме соискателей</a:t>
            </a:r>
          </a:p>
        </p:txBody>
      </p:sp>
      <p:sp>
        <p:nvSpPr>
          <p:cNvPr id="221" name="Прямоугольник 220">
            <a:extLst>
              <a:ext uri="{FF2B5EF4-FFF2-40B4-BE49-F238E27FC236}">
                <a16:creationId xmlns:a16="http://schemas.microsoft.com/office/drawing/2014/main" xmlns="" id="{DD91F665-FAEF-4904-9615-32099A9F343D}"/>
              </a:ext>
            </a:extLst>
          </p:cNvPr>
          <p:cNvSpPr/>
          <p:nvPr/>
        </p:nvSpPr>
        <p:spPr>
          <a:xfrm>
            <a:off x="922300" y="2299473"/>
            <a:ext cx="9836071" cy="500380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2" name="Прямоугольник 221">
            <a:extLst>
              <a:ext uri="{FF2B5EF4-FFF2-40B4-BE49-F238E27FC236}">
                <a16:creationId xmlns:a16="http://schemas.microsoft.com/office/drawing/2014/main" xmlns="" id="{C238F481-6296-4A91-B1D8-1273C4000237}"/>
              </a:ext>
            </a:extLst>
          </p:cNvPr>
          <p:cNvSpPr/>
          <p:nvPr/>
        </p:nvSpPr>
        <p:spPr>
          <a:xfrm>
            <a:off x="923121" y="2270511"/>
            <a:ext cx="973272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3. Обращение в Центр занятости </a:t>
            </a:r>
            <a:r>
              <a:rPr lang="ru-RU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населения (по запросу):</a:t>
            </a:r>
            <a:endParaRPr lang="ru-RU" sz="900" b="1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lvl="1" indent="-171450" defTabSz="1181740" fontAlgn="base">
              <a:buFont typeface="Wingdings" panose="05000000000000000000" pitchFamily="2" charset="2"/>
              <a:buChar char="§"/>
              <a:defRPr/>
            </a:pP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Постановка на учет в качестве безработного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с выплатой пособия по безработице; 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lvl="1" indent="-171450" defTabSz="1181740" fontAlgn="base">
              <a:buFont typeface="Wingdings" panose="05000000000000000000" pitchFamily="2" charset="2"/>
              <a:buChar char="§"/>
              <a:defRPr/>
            </a:pP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Постановка на учёт в качестве ищущего работу без выплаты пособия по безработице.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Прямоугольник 226">
            <a:extLst>
              <a:ext uri="{FF2B5EF4-FFF2-40B4-BE49-F238E27FC236}">
                <a16:creationId xmlns:a16="http://schemas.microsoft.com/office/drawing/2014/main" xmlns="" id="{25B6C7AD-31FD-4BC6-AC80-80EB9A3EC5D1}"/>
              </a:ext>
            </a:extLst>
          </p:cNvPr>
          <p:cNvSpPr/>
          <p:nvPr/>
        </p:nvSpPr>
        <p:spPr>
          <a:xfrm>
            <a:off x="929211" y="3146827"/>
            <a:ext cx="24947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4.1. Подбор вакансий по базе вакансий </a:t>
            </a:r>
          </a:p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н</a:t>
            </a:r>
            <a:r>
              <a:rPr lang="ru-RU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епосредственного предприятия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250" name="Прямая со стрелкой 249">
            <a:extLst>
              <a:ext uri="{FF2B5EF4-FFF2-40B4-BE49-F238E27FC236}">
                <a16:creationId xmlns:a16="http://schemas.microsoft.com/office/drawing/2014/main" xmlns="" id="{FCE7C0DA-1101-49CA-9989-DE0110E5DDEB}"/>
              </a:ext>
            </a:extLst>
          </p:cNvPr>
          <p:cNvCxnSpPr>
            <a:cxnSpLocks/>
          </p:cNvCxnSpPr>
          <p:nvPr/>
        </p:nvCxnSpPr>
        <p:spPr>
          <a:xfrm>
            <a:off x="2183806" y="2836297"/>
            <a:ext cx="1" cy="247581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3" name="Прямоугольник 262">
            <a:extLst>
              <a:ext uri="{FF2B5EF4-FFF2-40B4-BE49-F238E27FC236}">
                <a16:creationId xmlns:a16="http://schemas.microsoft.com/office/drawing/2014/main" xmlns="" id="{AB1FD838-8714-4BDF-9E95-1776E6E616F8}"/>
              </a:ext>
            </a:extLst>
          </p:cNvPr>
          <p:cNvSpPr/>
          <p:nvPr/>
        </p:nvSpPr>
        <p:spPr>
          <a:xfrm>
            <a:off x="3645230" y="5135530"/>
            <a:ext cx="1044002" cy="406895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SuisseIntl-Regular"/>
            </a:endParaRPr>
          </a:p>
        </p:txBody>
      </p:sp>
      <p:sp>
        <p:nvSpPr>
          <p:cNvPr id="264" name="Прямоугольник 263">
            <a:extLst>
              <a:ext uri="{FF2B5EF4-FFF2-40B4-BE49-F238E27FC236}">
                <a16:creationId xmlns:a16="http://schemas.microsoft.com/office/drawing/2014/main" xmlns="" id="{708A4B6E-AA73-4A0E-A3FD-F079AB8F16DA}"/>
              </a:ext>
            </a:extLst>
          </p:cNvPr>
          <p:cNvSpPr/>
          <p:nvPr/>
        </p:nvSpPr>
        <p:spPr>
          <a:xfrm>
            <a:off x="3637828" y="5214621"/>
            <a:ext cx="111035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Трудоустройство </a:t>
            </a:r>
          </a:p>
        </p:txBody>
      </p:sp>
      <p:cxnSp>
        <p:nvCxnSpPr>
          <p:cNvPr id="269" name="Прямая со стрелкой 268">
            <a:extLst>
              <a:ext uri="{FF2B5EF4-FFF2-40B4-BE49-F238E27FC236}">
                <a16:creationId xmlns:a16="http://schemas.microsoft.com/office/drawing/2014/main" xmlns="" id="{7F80EAD9-1206-41C2-93ED-554146D5921F}"/>
              </a:ext>
            </a:extLst>
          </p:cNvPr>
          <p:cNvCxnSpPr>
            <a:cxnSpLocks/>
          </p:cNvCxnSpPr>
          <p:nvPr/>
        </p:nvCxnSpPr>
        <p:spPr>
          <a:xfrm flipV="1">
            <a:off x="10095426" y="2827394"/>
            <a:ext cx="0" cy="2636543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3" name="Прямая со стрелкой 272">
            <a:extLst>
              <a:ext uri="{FF2B5EF4-FFF2-40B4-BE49-F238E27FC236}">
                <a16:creationId xmlns:a16="http://schemas.microsoft.com/office/drawing/2014/main" xmlns="" id="{8AD42749-533C-4143-9420-9359246D43D0}"/>
              </a:ext>
            </a:extLst>
          </p:cNvPr>
          <p:cNvCxnSpPr>
            <a:cxnSpLocks/>
          </p:cNvCxnSpPr>
          <p:nvPr/>
        </p:nvCxnSpPr>
        <p:spPr>
          <a:xfrm>
            <a:off x="4935284" y="3772443"/>
            <a:ext cx="0" cy="270645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5" name="Прямоугольник 274">
            <a:extLst>
              <a:ext uri="{FF2B5EF4-FFF2-40B4-BE49-F238E27FC236}">
                <a16:creationId xmlns:a16="http://schemas.microsoft.com/office/drawing/2014/main" xmlns="" id="{54D8D77E-7372-41DA-8264-97E087EBD2D1}"/>
              </a:ext>
            </a:extLst>
          </p:cNvPr>
          <p:cNvSpPr/>
          <p:nvPr/>
        </p:nvSpPr>
        <p:spPr>
          <a:xfrm>
            <a:off x="4064249" y="3123473"/>
            <a:ext cx="2534109" cy="523344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uisseIntl-Regular"/>
            </a:endParaRPr>
          </a:p>
        </p:txBody>
      </p:sp>
      <p:sp>
        <p:nvSpPr>
          <p:cNvPr id="276" name="Прямоугольник 275">
            <a:extLst>
              <a:ext uri="{FF2B5EF4-FFF2-40B4-BE49-F238E27FC236}">
                <a16:creationId xmlns:a16="http://schemas.microsoft.com/office/drawing/2014/main" xmlns="" id="{D4B212D8-34CC-4CA8-9CDD-497401282686}"/>
              </a:ext>
            </a:extLst>
          </p:cNvPr>
          <p:cNvSpPr/>
          <p:nvPr/>
        </p:nvSpPr>
        <p:spPr>
          <a:xfrm>
            <a:off x="4071913" y="3194131"/>
            <a:ext cx="2534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4.2. Подбор вакансий по базе вакансий </a:t>
            </a:r>
            <a:r>
              <a:rPr lang="ru-RU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предприятий-партнеров</a:t>
            </a:r>
            <a:endParaRPr lang="ru-RU" sz="900" b="1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3" name="Прямоугольник 292">
            <a:extLst>
              <a:ext uri="{FF2B5EF4-FFF2-40B4-BE49-F238E27FC236}">
                <a16:creationId xmlns:a16="http://schemas.microsoft.com/office/drawing/2014/main" xmlns="" id="{4D926282-F606-4D69-9A37-1F901790D315}"/>
              </a:ext>
            </a:extLst>
          </p:cNvPr>
          <p:cNvSpPr/>
          <p:nvPr/>
        </p:nvSpPr>
        <p:spPr>
          <a:xfrm>
            <a:off x="7634753" y="4418890"/>
            <a:ext cx="200907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Получение новой специальности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квалификации</a:t>
            </a:r>
            <a:endParaRPr lang="ru-RU" sz="900" b="1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297" name="Прямая со стрелкой 296">
            <a:extLst>
              <a:ext uri="{FF2B5EF4-FFF2-40B4-BE49-F238E27FC236}">
                <a16:creationId xmlns:a16="http://schemas.microsoft.com/office/drawing/2014/main" xmlns="" id="{38839078-31D5-477E-8108-8B2F58EADB19}"/>
              </a:ext>
            </a:extLst>
          </p:cNvPr>
          <p:cNvCxnSpPr>
            <a:cxnSpLocks/>
          </p:cNvCxnSpPr>
          <p:nvPr/>
        </p:nvCxnSpPr>
        <p:spPr>
          <a:xfrm flipV="1">
            <a:off x="916907" y="2799853"/>
            <a:ext cx="9852546" cy="27540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0" name="Прямоугольник 299">
            <a:extLst>
              <a:ext uri="{FF2B5EF4-FFF2-40B4-BE49-F238E27FC236}">
                <a16:creationId xmlns:a16="http://schemas.microsoft.com/office/drawing/2014/main" xmlns="" id="{60D5DBCF-49BF-4355-86A6-AD9FDAF6EF43}"/>
              </a:ext>
            </a:extLst>
          </p:cNvPr>
          <p:cNvSpPr/>
          <p:nvPr/>
        </p:nvSpPr>
        <p:spPr>
          <a:xfrm>
            <a:off x="7226400" y="3066995"/>
            <a:ext cx="2534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4.3. Подбор вакансий по базе вакансий Центра занятости </a:t>
            </a:r>
            <a:r>
              <a:rPr lang="ru-RU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населения для ищущих работу* и безработных граждан </a:t>
            </a:r>
            <a:endParaRPr lang="ru-RU" sz="900" b="1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0" name="Прямоугольник 309">
            <a:extLst>
              <a:ext uri="{FF2B5EF4-FFF2-40B4-BE49-F238E27FC236}">
                <a16:creationId xmlns:a16="http://schemas.microsoft.com/office/drawing/2014/main" xmlns="" id="{7744469D-3CF6-4500-B5DD-FC0DCF3075E8}"/>
              </a:ext>
            </a:extLst>
          </p:cNvPr>
          <p:cNvSpPr/>
          <p:nvPr/>
        </p:nvSpPr>
        <p:spPr>
          <a:xfrm>
            <a:off x="3857238" y="4036361"/>
            <a:ext cx="2106210" cy="586283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uisseIntl-Regular"/>
            </a:endParaRPr>
          </a:p>
        </p:txBody>
      </p:sp>
      <p:sp>
        <p:nvSpPr>
          <p:cNvPr id="311" name="Прямоугольник 310">
            <a:extLst>
              <a:ext uri="{FF2B5EF4-FFF2-40B4-BE49-F238E27FC236}">
                <a16:creationId xmlns:a16="http://schemas.microsoft.com/office/drawing/2014/main" xmlns="" id="{EA3DA267-B224-4D5E-9CE8-A6A4407601AE}"/>
              </a:ext>
            </a:extLst>
          </p:cNvPr>
          <p:cNvSpPr/>
          <p:nvPr/>
        </p:nvSpPr>
        <p:spPr>
          <a:xfrm>
            <a:off x="3897491" y="4026475"/>
            <a:ext cx="2185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Трудоустройство по существующей специальности</a:t>
            </a:r>
          </a:p>
          <a:p>
            <a:pPr marL="171450" lvl="1" indent="-171450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Содействие в подачи резюме</a:t>
            </a:r>
          </a:p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 и прохождение собеседования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321" name="Прямая со стрелкой 320">
            <a:extLst>
              <a:ext uri="{FF2B5EF4-FFF2-40B4-BE49-F238E27FC236}">
                <a16:creationId xmlns:a16="http://schemas.microsoft.com/office/drawing/2014/main" xmlns="" id="{6826584E-FAF6-4B14-93CF-AFDE0955EFBC}"/>
              </a:ext>
            </a:extLst>
          </p:cNvPr>
          <p:cNvCxnSpPr>
            <a:cxnSpLocks/>
          </p:cNvCxnSpPr>
          <p:nvPr/>
        </p:nvCxnSpPr>
        <p:spPr>
          <a:xfrm>
            <a:off x="4312810" y="4637031"/>
            <a:ext cx="0" cy="51382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3" name="Прямая со стрелкой 322">
            <a:extLst>
              <a:ext uri="{FF2B5EF4-FFF2-40B4-BE49-F238E27FC236}">
                <a16:creationId xmlns:a16="http://schemas.microsoft.com/office/drawing/2014/main" xmlns="" id="{30F96083-1796-4B82-AF9D-065323E0C07C}"/>
              </a:ext>
            </a:extLst>
          </p:cNvPr>
          <p:cNvCxnSpPr>
            <a:cxnSpLocks/>
          </p:cNvCxnSpPr>
          <p:nvPr/>
        </p:nvCxnSpPr>
        <p:spPr>
          <a:xfrm>
            <a:off x="5281826" y="4632861"/>
            <a:ext cx="0" cy="517992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24" name="Группа 323">
            <a:extLst>
              <a:ext uri="{FF2B5EF4-FFF2-40B4-BE49-F238E27FC236}">
                <a16:creationId xmlns:a16="http://schemas.microsoft.com/office/drawing/2014/main" xmlns="" id="{93A8176E-E5BC-42BC-8DB2-FF8FC609869D}"/>
              </a:ext>
            </a:extLst>
          </p:cNvPr>
          <p:cNvGrpSpPr/>
          <p:nvPr/>
        </p:nvGrpSpPr>
        <p:grpSpPr>
          <a:xfrm>
            <a:off x="3862585" y="4780600"/>
            <a:ext cx="932447" cy="203427"/>
            <a:chOff x="300004" y="5039139"/>
            <a:chExt cx="932447" cy="203427"/>
          </a:xfrm>
        </p:grpSpPr>
        <p:sp>
          <p:nvSpPr>
            <p:cNvPr id="325" name="Прямоугольник 324">
              <a:extLst>
                <a:ext uri="{FF2B5EF4-FFF2-40B4-BE49-F238E27FC236}">
                  <a16:creationId xmlns:a16="http://schemas.microsoft.com/office/drawing/2014/main" xmlns="" id="{5BC256DC-445A-437A-A228-0F9AEEBFDBE2}"/>
                </a:ext>
              </a:extLst>
            </p:cNvPr>
            <p:cNvSpPr/>
            <p:nvPr/>
          </p:nvSpPr>
          <p:spPr>
            <a:xfrm>
              <a:off x="375512" y="5039139"/>
              <a:ext cx="856939" cy="2034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5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SuisseIntl-Regular"/>
              </a:endParaRPr>
            </a:p>
          </p:txBody>
        </p:sp>
        <p:sp>
          <p:nvSpPr>
            <p:cNvPr id="332" name="TextBox 331">
              <a:extLst>
                <a:ext uri="{FF2B5EF4-FFF2-40B4-BE49-F238E27FC236}">
                  <a16:creationId xmlns:a16="http://schemas.microsoft.com/office/drawing/2014/main" xmlns="" id="{0E906566-67A0-4D6F-B2F5-1BBE0054377D}"/>
                </a:ext>
              </a:extLst>
            </p:cNvPr>
            <p:cNvSpPr txBox="1"/>
            <p:nvPr/>
          </p:nvSpPr>
          <p:spPr>
            <a:xfrm>
              <a:off x="300004" y="5060024"/>
              <a:ext cx="885593" cy="138499"/>
            </a:xfrm>
            <a:prstGeom prst="rect">
              <a:avLst/>
            </a:prstGeom>
            <a:noFill/>
          </p:spPr>
          <p:txBody>
            <a:bodyPr vert="horz" wrap="square" lIns="49847" tIns="0" rIns="49847" bIns="0" rtlCol="0">
              <a:spAutoFit/>
            </a:bodyPr>
            <a:lstStyle>
              <a:defPPr>
                <a:defRPr lang="en-US"/>
              </a:defPPr>
              <a:lvl1pPr marR="0" lvl="0" indent="0" defTabSz="1181740" fontAlgn="base">
                <a:lnSpc>
                  <a:spcPct val="120000"/>
                </a:lnSpc>
                <a:spcBef>
                  <a:spcPts val="776"/>
                </a:spcBef>
                <a:spcAft>
                  <a:spcPts val="776"/>
                </a:spcAft>
                <a:buClrTx/>
                <a:buSzTx/>
                <a:buFont typeface="Calibri" panose="020F0502020204030204" pitchFamily="34" charset="0"/>
                <a:buChar char="​"/>
                <a:tabLst/>
                <a:defRPr kumimoji="0" sz="1400" b="1" i="0" u="none" strike="noStrike" cap="none" spc="0" normalizeH="0" baseline="0">
                  <a:ln>
                    <a:noFill/>
                  </a:ln>
                  <a:solidFill>
                    <a:srgbClr val="556973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 marL="188550" lvl="1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Успешно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3" name="Группа 332">
            <a:extLst>
              <a:ext uri="{FF2B5EF4-FFF2-40B4-BE49-F238E27FC236}">
                <a16:creationId xmlns:a16="http://schemas.microsoft.com/office/drawing/2014/main" xmlns="" id="{B7D6C7D5-E17E-47E5-9886-E3325D48641A}"/>
              </a:ext>
            </a:extLst>
          </p:cNvPr>
          <p:cNvGrpSpPr/>
          <p:nvPr/>
        </p:nvGrpSpPr>
        <p:grpSpPr>
          <a:xfrm>
            <a:off x="4748178" y="4776314"/>
            <a:ext cx="1067296" cy="203427"/>
            <a:chOff x="208269" y="5039139"/>
            <a:chExt cx="1067296" cy="203427"/>
          </a:xfrm>
        </p:grpSpPr>
        <p:sp>
          <p:nvSpPr>
            <p:cNvPr id="334" name="Прямоугольник 333">
              <a:extLst>
                <a:ext uri="{FF2B5EF4-FFF2-40B4-BE49-F238E27FC236}">
                  <a16:creationId xmlns:a16="http://schemas.microsoft.com/office/drawing/2014/main" xmlns="" id="{2F38ADAD-3EAA-4454-8EB8-9015C2F45130}"/>
                </a:ext>
              </a:extLst>
            </p:cNvPr>
            <p:cNvSpPr/>
            <p:nvPr/>
          </p:nvSpPr>
          <p:spPr>
            <a:xfrm>
              <a:off x="375512" y="5039139"/>
              <a:ext cx="856939" cy="2034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5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SuisseIntl-Regular"/>
              </a:endParaRPr>
            </a:p>
          </p:txBody>
        </p:sp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xmlns="" id="{AEC517B8-2C3B-4245-880C-2A39D904987F}"/>
                </a:ext>
              </a:extLst>
            </p:cNvPr>
            <p:cNvSpPr txBox="1"/>
            <p:nvPr/>
          </p:nvSpPr>
          <p:spPr>
            <a:xfrm>
              <a:off x="208269" y="5064311"/>
              <a:ext cx="1067296" cy="138499"/>
            </a:xfrm>
            <a:prstGeom prst="rect">
              <a:avLst/>
            </a:prstGeom>
            <a:noFill/>
          </p:spPr>
          <p:txBody>
            <a:bodyPr vert="horz" wrap="square" lIns="49847" tIns="0" rIns="49847" bIns="0" rtlCol="0">
              <a:spAutoFit/>
            </a:bodyPr>
            <a:lstStyle>
              <a:defPPr>
                <a:defRPr lang="en-US"/>
              </a:defPPr>
              <a:lvl1pPr marR="0" lvl="0" indent="0" defTabSz="1181740" fontAlgn="base">
                <a:lnSpc>
                  <a:spcPct val="120000"/>
                </a:lnSpc>
                <a:spcBef>
                  <a:spcPts val="776"/>
                </a:spcBef>
                <a:spcAft>
                  <a:spcPts val="776"/>
                </a:spcAft>
                <a:buClrTx/>
                <a:buSzTx/>
                <a:buFont typeface="Calibri" panose="020F0502020204030204" pitchFamily="34" charset="0"/>
                <a:buChar char="​"/>
                <a:tabLst/>
                <a:defRPr kumimoji="0" sz="1400" b="1" i="0" u="none" strike="noStrike" cap="none" spc="0" normalizeH="0" baseline="0">
                  <a:ln>
                    <a:noFill/>
                  </a:ln>
                  <a:solidFill>
                    <a:srgbClr val="556973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 marL="188550" lvl="1" defTabSz="1181740" fontAlgn="bas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uisseIntl-Regular"/>
                  <a:ea typeface="Tahoma" panose="020B0604030504040204" pitchFamily="34" charset="0"/>
                  <a:cs typeface="Arial" panose="020B0604020202020204" pitchFamily="34" charset="0"/>
                </a:rPr>
                <a:t>Не пройдено</a:t>
              </a:r>
              <a:endParaRPr lang="ru-RU" sz="900" b="1" dirty="0">
                <a:solidFill>
                  <a:schemeClr val="bg2">
                    <a:lumMod val="2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351" name="Прямая со стрелкой 350">
            <a:extLst>
              <a:ext uri="{FF2B5EF4-FFF2-40B4-BE49-F238E27FC236}">
                <a16:creationId xmlns:a16="http://schemas.microsoft.com/office/drawing/2014/main" xmlns="" id="{2683F8AE-A6DC-4602-9A83-4FA3BCC50924}"/>
              </a:ext>
            </a:extLst>
          </p:cNvPr>
          <p:cNvCxnSpPr>
            <a:cxnSpLocks/>
          </p:cNvCxnSpPr>
          <p:nvPr/>
        </p:nvCxnSpPr>
        <p:spPr>
          <a:xfrm flipV="1">
            <a:off x="2176512" y="3772443"/>
            <a:ext cx="7047575" cy="5820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Прямоугольник 125">
            <a:extLst>
              <a:ext uri="{FF2B5EF4-FFF2-40B4-BE49-F238E27FC236}">
                <a16:creationId xmlns:a16="http://schemas.microsoft.com/office/drawing/2014/main" xmlns="" id="{A840A31A-02EA-4F05-8CD1-E321DE7F45ED}"/>
              </a:ext>
            </a:extLst>
          </p:cNvPr>
          <p:cNvSpPr/>
          <p:nvPr/>
        </p:nvSpPr>
        <p:spPr>
          <a:xfrm>
            <a:off x="4795032" y="5113685"/>
            <a:ext cx="1456380" cy="589032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SuisseIntl-Regular"/>
            </a:endParaRPr>
          </a:p>
        </p:txBody>
      </p:sp>
      <p:sp>
        <p:nvSpPr>
          <p:cNvPr id="128" name="Прямоугольник 127">
            <a:extLst>
              <a:ext uri="{FF2B5EF4-FFF2-40B4-BE49-F238E27FC236}">
                <a16:creationId xmlns:a16="http://schemas.microsoft.com/office/drawing/2014/main" xmlns="" id="{C0DDBC88-49E3-4FC2-83C3-E540B9CE4696}"/>
              </a:ext>
            </a:extLst>
          </p:cNvPr>
          <p:cNvSpPr/>
          <p:nvPr/>
        </p:nvSpPr>
        <p:spPr>
          <a:xfrm>
            <a:off x="4778917" y="5085035"/>
            <a:ext cx="1488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Профессиональная ориентация </a:t>
            </a:r>
          </a:p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и повторный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подбор вакансий</a:t>
            </a:r>
          </a:p>
        </p:txBody>
      </p:sp>
      <p:cxnSp>
        <p:nvCxnSpPr>
          <p:cNvPr id="152" name="Прямая со стрелкой 151">
            <a:extLst>
              <a:ext uri="{FF2B5EF4-FFF2-40B4-BE49-F238E27FC236}">
                <a16:creationId xmlns:a16="http://schemas.microsoft.com/office/drawing/2014/main" xmlns="" id="{D6BA2E5B-38F1-4B44-88E7-206F08356D52}"/>
              </a:ext>
            </a:extLst>
          </p:cNvPr>
          <p:cNvCxnSpPr>
            <a:cxnSpLocks/>
          </p:cNvCxnSpPr>
          <p:nvPr/>
        </p:nvCxnSpPr>
        <p:spPr>
          <a:xfrm>
            <a:off x="2183807" y="3591185"/>
            <a:ext cx="0" cy="175688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 стрелкой 170">
            <a:extLst>
              <a:ext uri="{FF2B5EF4-FFF2-40B4-BE49-F238E27FC236}">
                <a16:creationId xmlns:a16="http://schemas.microsoft.com/office/drawing/2014/main" xmlns="" id="{9CD5A70C-40AD-4E23-BAF3-68FA27FE903B}"/>
              </a:ext>
            </a:extLst>
          </p:cNvPr>
          <p:cNvCxnSpPr>
            <a:cxnSpLocks/>
          </p:cNvCxnSpPr>
          <p:nvPr/>
        </p:nvCxnSpPr>
        <p:spPr>
          <a:xfrm>
            <a:off x="5351775" y="2816467"/>
            <a:ext cx="1" cy="254465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Прямая со стрелкой 176">
            <a:extLst>
              <a:ext uri="{FF2B5EF4-FFF2-40B4-BE49-F238E27FC236}">
                <a16:creationId xmlns:a16="http://schemas.microsoft.com/office/drawing/2014/main" xmlns="" id="{F53D7FBD-C981-4D8B-8648-76D0D15826D0}"/>
              </a:ext>
            </a:extLst>
          </p:cNvPr>
          <p:cNvCxnSpPr>
            <a:cxnSpLocks/>
          </p:cNvCxnSpPr>
          <p:nvPr/>
        </p:nvCxnSpPr>
        <p:spPr>
          <a:xfrm>
            <a:off x="8519820" y="2809907"/>
            <a:ext cx="1" cy="252490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Прямая со стрелкой 177">
            <a:extLst>
              <a:ext uri="{FF2B5EF4-FFF2-40B4-BE49-F238E27FC236}">
                <a16:creationId xmlns:a16="http://schemas.microsoft.com/office/drawing/2014/main" xmlns="" id="{47D1773B-973E-4CDE-AF82-34E9DEF29D1F}"/>
              </a:ext>
            </a:extLst>
          </p:cNvPr>
          <p:cNvCxnSpPr>
            <a:cxnSpLocks/>
          </p:cNvCxnSpPr>
          <p:nvPr/>
        </p:nvCxnSpPr>
        <p:spPr>
          <a:xfrm flipV="1">
            <a:off x="6343897" y="5452935"/>
            <a:ext cx="3751529" cy="1459"/>
          </a:xfrm>
          <a:prstGeom prst="straightConnector1">
            <a:avLst/>
          </a:prstGeom>
          <a:ln w="38100">
            <a:solidFill>
              <a:srgbClr val="C55A1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xmlns="" id="{4D926282-F606-4D69-9A37-1F901790D315}"/>
              </a:ext>
            </a:extLst>
          </p:cNvPr>
          <p:cNvSpPr/>
          <p:nvPr/>
        </p:nvSpPr>
        <p:spPr>
          <a:xfrm>
            <a:off x="6061645" y="4770233"/>
            <a:ext cx="112977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Безработные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xmlns="" id="{D5DC4A64-4BD6-4EAD-BD23-C88C29E5964C}"/>
              </a:ext>
            </a:extLst>
          </p:cNvPr>
          <p:cNvSpPr/>
          <p:nvPr/>
        </p:nvSpPr>
        <p:spPr>
          <a:xfrm>
            <a:off x="6061645" y="4763512"/>
            <a:ext cx="1073425" cy="254890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uisseIntl-Regular"/>
            </a:endParaRPr>
          </a:p>
        </p:txBody>
      </p: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xmlns="" id="{A235C457-E586-4A56-9508-647426C1F3DF}"/>
              </a:ext>
            </a:extLst>
          </p:cNvPr>
          <p:cNvCxnSpPr>
            <a:cxnSpLocks/>
          </p:cNvCxnSpPr>
          <p:nvPr/>
        </p:nvCxnSpPr>
        <p:spPr>
          <a:xfrm>
            <a:off x="9224087" y="3611430"/>
            <a:ext cx="0" cy="166833"/>
          </a:xfrm>
          <a:prstGeom prst="straightConnector1">
            <a:avLst/>
          </a:prstGeom>
          <a:ln w="38100">
            <a:solidFill>
              <a:srgbClr val="2E75B6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xmlns="" id="{47D1773B-973E-4CDE-AF82-34E9DEF29D1F}"/>
              </a:ext>
            </a:extLst>
          </p:cNvPr>
          <p:cNvCxnSpPr>
            <a:cxnSpLocks/>
            <a:endCxn id="68" idx="1"/>
          </p:cNvCxnSpPr>
          <p:nvPr/>
        </p:nvCxnSpPr>
        <p:spPr>
          <a:xfrm flipV="1">
            <a:off x="5772360" y="4885649"/>
            <a:ext cx="289285" cy="5297"/>
          </a:xfrm>
          <a:prstGeom prst="straightConnector1">
            <a:avLst/>
          </a:prstGeom>
          <a:ln w="38100">
            <a:solidFill>
              <a:srgbClr val="C55A1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xmlns="" id="{D5DC4A64-4BD6-4EAD-BD23-C88C29E5964C}"/>
              </a:ext>
            </a:extLst>
          </p:cNvPr>
          <p:cNvSpPr/>
          <p:nvPr/>
        </p:nvSpPr>
        <p:spPr>
          <a:xfrm>
            <a:off x="7634753" y="4453466"/>
            <a:ext cx="2137574" cy="421737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uisseIntl-Regular"/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xmlns="" id="{D5DC4A64-4BD6-4EAD-BD23-C88C29E5964C}"/>
              </a:ext>
            </a:extLst>
          </p:cNvPr>
          <p:cNvSpPr/>
          <p:nvPr/>
        </p:nvSpPr>
        <p:spPr>
          <a:xfrm>
            <a:off x="7634753" y="4939985"/>
            <a:ext cx="2137574" cy="421737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uisseIntl-Regular"/>
            </a:endParaRP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xmlns="" id="{4D926282-F606-4D69-9A37-1F901790D315}"/>
              </a:ext>
            </a:extLst>
          </p:cNvPr>
          <p:cNvSpPr/>
          <p:nvPr/>
        </p:nvSpPr>
        <p:spPr>
          <a:xfrm>
            <a:off x="7634752" y="3904353"/>
            <a:ext cx="212604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Содействие в открытии собственного дела </a:t>
            </a:r>
          </a:p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(финансовая помощь до 100 тыс. руб.)</a:t>
            </a:r>
            <a:endParaRPr lang="ru-RU" sz="6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xmlns="" id="{4D926282-F606-4D69-9A37-1F901790D315}"/>
              </a:ext>
            </a:extLst>
          </p:cNvPr>
          <p:cNvSpPr/>
          <p:nvPr/>
        </p:nvSpPr>
        <p:spPr>
          <a:xfrm>
            <a:off x="7646280" y="4956516"/>
            <a:ext cx="2126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118174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uisseIntl-Regular"/>
                <a:ea typeface="Tahoma" panose="020B0604030504040204" pitchFamily="34" charset="0"/>
                <a:cs typeface="Arial" panose="020B0604020202020204" pitchFamily="34" charset="0"/>
              </a:rPr>
              <a:t>Организация временного трудоустройства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  <a:latin typeface="SuisseIntl-Regular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91" name="Прямая со стрелкой 90">
            <a:extLst>
              <a:ext uri="{FF2B5EF4-FFF2-40B4-BE49-F238E27FC236}">
                <a16:creationId xmlns:a16="http://schemas.microsoft.com/office/drawing/2014/main" xmlns="" id="{7F80EAD9-1206-41C2-93ED-554146D5921F}"/>
              </a:ext>
            </a:extLst>
          </p:cNvPr>
          <p:cNvCxnSpPr>
            <a:cxnSpLocks/>
          </p:cNvCxnSpPr>
          <p:nvPr/>
        </p:nvCxnSpPr>
        <p:spPr>
          <a:xfrm>
            <a:off x="7346961" y="4089019"/>
            <a:ext cx="302001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Прямая со стрелкой 94">
            <a:extLst>
              <a:ext uri="{FF2B5EF4-FFF2-40B4-BE49-F238E27FC236}">
                <a16:creationId xmlns:a16="http://schemas.microsoft.com/office/drawing/2014/main" xmlns="" id="{7F80EAD9-1206-41C2-93ED-554146D5921F}"/>
              </a:ext>
            </a:extLst>
          </p:cNvPr>
          <p:cNvCxnSpPr>
            <a:cxnSpLocks/>
          </p:cNvCxnSpPr>
          <p:nvPr/>
        </p:nvCxnSpPr>
        <p:spPr>
          <a:xfrm>
            <a:off x="7348540" y="4622644"/>
            <a:ext cx="302001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 стрелкой 95">
            <a:extLst>
              <a:ext uri="{FF2B5EF4-FFF2-40B4-BE49-F238E27FC236}">
                <a16:creationId xmlns:a16="http://schemas.microsoft.com/office/drawing/2014/main" xmlns="" id="{7F80EAD9-1206-41C2-93ED-554146D5921F}"/>
              </a:ext>
            </a:extLst>
          </p:cNvPr>
          <p:cNvCxnSpPr>
            <a:cxnSpLocks/>
          </p:cNvCxnSpPr>
          <p:nvPr/>
        </p:nvCxnSpPr>
        <p:spPr>
          <a:xfrm>
            <a:off x="7348719" y="5140016"/>
            <a:ext cx="302001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Прямая со стрелкой 96">
            <a:extLst>
              <a:ext uri="{FF2B5EF4-FFF2-40B4-BE49-F238E27FC236}">
                <a16:creationId xmlns:a16="http://schemas.microsoft.com/office/drawing/2014/main" xmlns="" id="{47D1773B-973E-4CDE-AF82-34E9DEF29D1F}"/>
              </a:ext>
            </a:extLst>
          </p:cNvPr>
          <p:cNvCxnSpPr>
            <a:cxnSpLocks/>
          </p:cNvCxnSpPr>
          <p:nvPr/>
        </p:nvCxnSpPr>
        <p:spPr>
          <a:xfrm flipV="1">
            <a:off x="7334656" y="4089021"/>
            <a:ext cx="0" cy="1061832"/>
          </a:xfrm>
          <a:prstGeom prst="straightConnector1">
            <a:avLst/>
          </a:prstGeom>
          <a:ln w="38100">
            <a:solidFill>
              <a:srgbClr val="C55A1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Прямая со стрелкой 101">
            <a:extLst>
              <a:ext uri="{FF2B5EF4-FFF2-40B4-BE49-F238E27FC236}">
                <a16:creationId xmlns:a16="http://schemas.microsoft.com/office/drawing/2014/main" xmlns="" id="{47D1773B-973E-4CDE-AF82-34E9DEF29D1F}"/>
              </a:ext>
            </a:extLst>
          </p:cNvPr>
          <p:cNvCxnSpPr>
            <a:cxnSpLocks/>
            <a:stCxn id="69" idx="3"/>
          </p:cNvCxnSpPr>
          <p:nvPr/>
        </p:nvCxnSpPr>
        <p:spPr>
          <a:xfrm flipV="1">
            <a:off x="7135070" y="4890946"/>
            <a:ext cx="199586" cy="11"/>
          </a:xfrm>
          <a:prstGeom prst="straightConnector1">
            <a:avLst/>
          </a:prstGeom>
          <a:ln w="38100">
            <a:solidFill>
              <a:srgbClr val="C55A1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5038" y="5815456"/>
            <a:ext cx="804579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ru-RU" sz="600" dirty="0" smtClean="0"/>
              <a:t>Могут пройти бесплатное переобучение без постановки на учёт в качестве безработных:</a:t>
            </a:r>
          </a:p>
          <a:p>
            <a:r>
              <a:rPr lang="ru-RU" sz="600" dirty="0" smtClean="0"/>
              <a:t>- граждане </a:t>
            </a:r>
            <a:r>
              <a:rPr lang="ru-RU" sz="600" dirty="0"/>
              <a:t>в возрасте 50 лет и старше, граждане </a:t>
            </a:r>
            <a:r>
              <a:rPr lang="ru-RU" sz="600" dirty="0" err="1"/>
              <a:t>предпенсионного</a:t>
            </a:r>
            <a:r>
              <a:rPr lang="ru-RU" sz="600" dirty="0"/>
              <a:t> возраста;</a:t>
            </a:r>
          </a:p>
          <a:p>
            <a:r>
              <a:rPr lang="ru-RU" sz="600" dirty="0" smtClean="0"/>
              <a:t>- женщины</a:t>
            </a:r>
            <a:r>
              <a:rPr lang="ru-RU" sz="600" dirty="0"/>
              <a:t>, находящиеся в отпуске по уходу за ребенком до достижения им возраста 3 лет;</a:t>
            </a:r>
          </a:p>
          <a:p>
            <a:r>
              <a:rPr lang="ru-RU" sz="600" dirty="0" smtClean="0"/>
              <a:t>- женщины</a:t>
            </a:r>
            <a:r>
              <a:rPr lang="ru-RU" sz="600" dirty="0"/>
              <a:t>, не состоящие в трудовых отношениях и имеющие детей дошкольного возраста в возрасте от 0 до 7 лет включительно;</a:t>
            </a:r>
          </a:p>
          <a:p>
            <a:r>
              <a:rPr lang="ru-RU" sz="600" dirty="0" smtClean="0"/>
              <a:t>- граждане </a:t>
            </a:r>
            <a:r>
              <a:rPr lang="ru-RU" sz="600" dirty="0"/>
              <a:t>Украины и лица без гражданства, постоянно проживающие на территории Украины, которые получили удостоверение беженца или свидетельство о предоставлении временного убежища на территории Российской Федерации;</a:t>
            </a:r>
          </a:p>
          <a:p>
            <a:r>
              <a:rPr lang="ru-RU" sz="600" dirty="0" smtClean="0"/>
              <a:t>- участники </a:t>
            </a:r>
            <a:r>
              <a:rPr lang="ru-RU" sz="600" dirty="0"/>
              <a:t>СВО и члены их семей</a:t>
            </a:r>
          </a:p>
          <a:p>
            <a:r>
              <a:rPr lang="ru-RU" sz="600" dirty="0" smtClean="0"/>
              <a:t>- молодежь </a:t>
            </a:r>
            <a:r>
              <a:rPr lang="ru-RU" sz="600" dirty="0"/>
              <a:t>в возрасте до 35 лет включительно, которые: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600" dirty="0"/>
              <a:t>с даты окончания военной службы по призыву или завершения обучения в учреждениях среднего или высшего образования и не являются занятыми в течение 4 месяцев и более;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600" dirty="0"/>
              <a:t>не имеют среднего профессионального образования, высшего образования и не обучаются по образовательным программам среднего профессионального или высшего образования;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600" dirty="0"/>
              <a:t>завершают обучение по образовательным программам среднего профессионального или высшего образования в текущем календарном году </a:t>
            </a:r>
          </a:p>
          <a:p>
            <a:endParaRPr lang="ru-RU" dirty="0"/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xmlns="" id="{AB1FD838-8714-4BDF-9E95-1776E6E616F8}"/>
              </a:ext>
            </a:extLst>
          </p:cNvPr>
          <p:cNvSpPr/>
          <p:nvPr/>
        </p:nvSpPr>
        <p:spPr>
          <a:xfrm>
            <a:off x="861798" y="5815456"/>
            <a:ext cx="8117388" cy="1002784"/>
          </a:xfrm>
          <a:prstGeom prst="rect">
            <a:avLst/>
          </a:prstGeom>
          <a:solidFill>
            <a:schemeClr val="tx1">
              <a:lumMod val="75000"/>
              <a:lumOff val="2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SuisseIntl-Regular"/>
            </a:endParaRPr>
          </a:p>
        </p:txBody>
      </p:sp>
      <p:pic>
        <p:nvPicPr>
          <p:cNvPr id="70" name="Рисунок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34" y="185179"/>
            <a:ext cx="1416140" cy="557924"/>
          </a:xfrm>
          <a:prstGeom prst="rect">
            <a:avLst/>
          </a:prstGeom>
        </p:spPr>
      </p:pic>
      <p:sp>
        <p:nvSpPr>
          <p:cNvPr id="71" name="TextBox 70"/>
          <p:cNvSpPr txBox="1"/>
          <p:nvPr/>
        </p:nvSpPr>
        <p:spPr>
          <a:xfrm>
            <a:off x="3453137" y="283585"/>
            <a:ext cx="4760086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263996"/>
                </a:solidFill>
              </a:rPr>
              <a:t>Кадровый центр Ленинградской области</a:t>
            </a:r>
            <a:endParaRPr lang="ru-RU" sz="2000" b="1" dirty="0">
              <a:solidFill>
                <a:srgbClr val="263996"/>
              </a:solidFill>
            </a:endParaRPr>
          </a:p>
        </p:txBody>
      </p:sp>
      <p:pic>
        <p:nvPicPr>
          <p:cNvPr id="72" name="Picture 3" descr="Копия Герб ЛО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126" y="185179"/>
            <a:ext cx="606367" cy="714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3750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5953</TotalTime>
  <Words>598</Words>
  <Application>Microsoft Office PowerPoint</Application>
  <PresentationFormat>Произвольный</PresentationFormat>
  <Paragraphs>79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Ромбиевская Лилия Семеновна</dc:creator>
  <cp:lastModifiedBy>Амелина И.В.(Степанова Марина Витальевна)</cp:lastModifiedBy>
  <cp:revision>112</cp:revision>
  <cp:lastPrinted>2024-01-22T08:01:16Z</cp:lastPrinted>
  <dcterms:created xsi:type="dcterms:W3CDTF">2023-12-21T08:29:28Z</dcterms:created>
  <dcterms:modified xsi:type="dcterms:W3CDTF">2024-01-22T13:46:06Z</dcterms:modified>
</cp:coreProperties>
</file>