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  <p:sldMasterId id="2147483737" r:id="rId2"/>
  </p:sldMasterIdLst>
  <p:notesMasterIdLst>
    <p:notesMasterId r:id="rId13"/>
  </p:notesMasterIdLst>
  <p:sldIdLst>
    <p:sldId id="417" r:id="rId3"/>
    <p:sldId id="632" r:id="rId4"/>
    <p:sldId id="654" r:id="rId5"/>
    <p:sldId id="658" r:id="rId6"/>
    <p:sldId id="660" r:id="rId7"/>
    <p:sldId id="659" r:id="rId8"/>
    <p:sldId id="655" r:id="rId9"/>
    <p:sldId id="656" r:id="rId10"/>
    <p:sldId id="661" r:id="rId11"/>
    <p:sldId id="566" r:id="rId12"/>
  </p:sldIdLst>
  <p:sldSz cx="9144000" cy="5143500" type="screen16x9"/>
  <p:notesSz cx="6810375" cy="9942513"/>
  <p:defaultTextStyle>
    <a:defPPr>
      <a:defRPr lang="ru-RU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5FB4C35-CE07-45AC-A2C5-2CEFA5C5EE59}">
          <p14:sldIdLst>
            <p14:sldId id="417"/>
            <p14:sldId id="632"/>
            <p14:sldId id="654"/>
            <p14:sldId id="658"/>
            <p14:sldId id="660"/>
            <p14:sldId id="659"/>
            <p14:sldId id="655"/>
            <p14:sldId id="656"/>
            <p14:sldId id="661"/>
            <p14:sldId id="56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A24A"/>
    <a:srgbClr val="0082CA"/>
    <a:srgbClr val="002B6A"/>
    <a:srgbClr val="FD1710"/>
    <a:srgbClr val="163EAE"/>
    <a:srgbClr val="33CCFF"/>
    <a:srgbClr val="EDF2F9"/>
    <a:srgbClr val="FFBABD"/>
    <a:srgbClr val="003EBA"/>
    <a:srgbClr val="FF61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50" autoAdjust="0"/>
    <p:restoredTop sz="96453" autoAdjust="0"/>
  </p:normalViewPr>
  <p:slideViewPr>
    <p:cSldViewPr snapToGrid="0">
      <p:cViewPr>
        <p:scale>
          <a:sx n="152" d="100"/>
          <a:sy n="152" d="100"/>
        </p:scale>
        <p:origin x="-762" y="-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-29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51162" cy="49885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7639" y="0"/>
            <a:ext cx="2951162" cy="49885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5AAF26A-A7B5-4E05-B675-F5025C2BC411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69000" cy="3357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84836"/>
            <a:ext cx="5448300" cy="3914865"/>
          </a:xfrm>
          <a:prstGeom prst="rect">
            <a:avLst/>
          </a:prstGeom>
        </p:spPr>
        <p:txBody>
          <a:bodyPr vert="horz" lIns="91595" tIns="45798" rIns="91595" bIns="4579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43662"/>
            <a:ext cx="2951162" cy="49885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7639" y="9443662"/>
            <a:ext cx="2951162" cy="49885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A8D5152E-49BC-46BB-A182-0EF9A6831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902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6125"/>
            <a:ext cx="6629400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4213" indent="-286236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4943" indent="-228989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2920" indent="-228989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60898" indent="-228989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8875" indent="-2289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6852" indent="-2289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34829" indent="-2289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92807" indent="-2289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F470D89-7604-4649-AC97-62AC8911B933}" type="slidenum">
              <a:rPr lang="ru-RU" altLang="ru-RU">
                <a:solidFill>
                  <a:prstClr val="black"/>
                </a:solidFill>
                <a:latin typeface="Calibri" panose="020F0502020204030204" pitchFamily="34" charset="0"/>
              </a:rPr>
              <a:pPr eaLnBrk="1" hangingPunct="1"/>
              <a:t>10</a:t>
            </a:fld>
            <a:endParaRPr lang="ru-RU" altLang="ru-RU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069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2004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14750"/>
            <a:ext cx="6400800" cy="9144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0" i="0">
                <a:solidFill>
                  <a:srgbClr val="2D75B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8866D-5DF2-449B-AFA8-61D7B919D95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325B2-8DC9-433B-8175-9B3CCBB74CDA}" type="slidenum">
              <a:rPr lang="ru-RU" alt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5710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2004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14750"/>
            <a:ext cx="6400800" cy="9144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028701"/>
            <a:ext cx="7772400" cy="1878806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51573"/>
            <a:ext cx="7772400" cy="848915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200150"/>
            <a:ext cx="4041648" cy="339471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4040188" cy="4572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1" y="1200150"/>
            <a:ext cx="4041775" cy="4572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1659636"/>
            <a:ext cx="4041648" cy="293522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1659637"/>
            <a:ext cx="4041648" cy="293489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8" y="200025"/>
            <a:ext cx="3008313" cy="1571625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204788"/>
            <a:ext cx="4995863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8" y="1828801"/>
            <a:ext cx="3008313" cy="2765822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171450"/>
            <a:ext cx="5711824" cy="671513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857250"/>
            <a:ext cx="6054724" cy="3405783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4357688"/>
            <a:ext cx="5711824" cy="40005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028701"/>
            <a:ext cx="7772400" cy="1878806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51573"/>
            <a:ext cx="7772400" cy="848915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2943227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2943227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2943227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200150"/>
            <a:ext cx="4041648" cy="339471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4040188" cy="4572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7" y="1200150"/>
            <a:ext cx="4041775" cy="4572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1659636"/>
            <a:ext cx="4041648" cy="293522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1659637"/>
            <a:ext cx="4041648" cy="293489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94" y="200026"/>
            <a:ext cx="3008313" cy="1571625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41" y="204791"/>
            <a:ext cx="4995863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94" y="1828801"/>
            <a:ext cx="3008313" cy="2765822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171453"/>
            <a:ext cx="5711824" cy="671513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857251"/>
            <a:ext cx="6054724" cy="3405783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4357688"/>
            <a:ext cx="5711824" cy="40005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001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54" y="4767264"/>
            <a:ext cx="2085975" cy="273844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defTabSz="914400"/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07.10.2024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7" y="4767264"/>
            <a:ext cx="2847975" cy="273844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defTabSz="9144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85" y="4767264"/>
            <a:ext cx="561975" cy="273844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defTabSz="914400"/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4874540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4874540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001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8" y="4767263"/>
            <a:ext cx="2085975" cy="273844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defTabSz="914400"/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07.10.2024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6" y="4767263"/>
            <a:ext cx="2847975" cy="273844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defTabSz="9144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9" y="4767263"/>
            <a:ext cx="561975" cy="273844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defTabSz="914400"/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4874538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4874538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ktzn.lenobl.ru/ru/deiatelnost/svedeniya-o-kontrolnoj-nadzornoj-deyatelnosti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Relationship Id="rId4" Type="http://schemas.openxmlformats.org/officeDocument/2006/relationships/hyperlink" Target="https://ktzn.lenobl.ru/ru/deiatelnost/sodejstvie-zanyatosti-invalidov/kvotirovanie-mest-dlya-invalidov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02767" y="1415326"/>
            <a:ext cx="939023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3587750" algn="l"/>
              </a:tabLst>
            </a:pPr>
            <a:endParaRPr lang="ru-RU" sz="2800" b="1" dirty="0" smtClean="0">
              <a:solidFill>
                <a:schemeClr val="tx2"/>
              </a:solidFill>
              <a:ea typeface="Tahoma" pitchFamily="34" charset="0"/>
              <a:cs typeface="Tahoma" pitchFamily="34" charset="0"/>
            </a:endParaRPr>
          </a:p>
          <a:p>
            <a:pPr algn="ctr">
              <a:tabLst>
                <a:tab pos="3587750" algn="l"/>
              </a:tabLst>
            </a:pPr>
            <a:r>
              <a:rPr lang="ru-RU" sz="2800" b="1" dirty="0" smtClean="0">
                <a:solidFill>
                  <a:schemeClr val="tx2"/>
                </a:solidFill>
                <a:ea typeface="Tahoma" pitchFamily="34" charset="0"/>
                <a:cs typeface="Tahoma" pitchFamily="34" charset="0"/>
              </a:rPr>
              <a:t>Об особенностях выполнения квоты </a:t>
            </a:r>
          </a:p>
          <a:p>
            <a:pPr algn="ctr">
              <a:tabLst>
                <a:tab pos="3587750" algn="l"/>
              </a:tabLst>
            </a:pPr>
            <a:r>
              <a:rPr lang="ru-RU" sz="2800" b="1" dirty="0" smtClean="0">
                <a:solidFill>
                  <a:schemeClr val="tx2"/>
                </a:solidFill>
                <a:ea typeface="Tahoma" pitchFamily="34" charset="0"/>
                <a:cs typeface="Tahoma" pitchFamily="34" charset="0"/>
              </a:rPr>
              <a:t>с 1 сентября 2024 года</a:t>
            </a:r>
            <a:endParaRPr lang="ru-RU" sz="2800" b="1" dirty="0">
              <a:solidFill>
                <a:schemeClr val="tx2"/>
              </a:solidFill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03836" y="3208155"/>
            <a:ext cx="8640960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91551" y="1376780"/>
            <a:ext cx="8640960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2"/>
          <p:cNvGrpSpPr/>
          <p:nvPr/>
        </p:nvGrpSpPr>
        <p:grpSpPr>
          <a:xfrm>
            <a:off x="0" y="4779530"/>
            <a:ext cx="9144000" cy="370971"/>
            <a:chOff x="0" y="4779529"/>
            <a:chExt cx="9144000" cy="37097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0" y="4779529"/>
              <a:ext cx="6995442" cy="370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7979"/>
            <a:stretch/>
          </p:blipFill>
          <p:spPr bwMode="auto">
            <a:xfrm rot="10800000">
              <a:off x="6204456" y="4779530"/>
              <a:ext cx="2939544" cy="370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4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7" r="20446" b="33925"/>
          <a:stretch/>
        </p:blipFill>
        <p:spPr bwMode="auto">
          <a:xfrm flipV="1">
            <a:off x="7633857" y="1"/>
            <a:ext cx="1510149" cy="695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8" r="16034" b="33925"/>
          <a:stretch/>
        </p:blipFill>
        <p:spPr bwMode="auto">
          <a:xfrm flipH="1" flipV="1">
            <a:off x="-7001" y="1"/>
            <a:ext cx="1594850" cy="695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</p:pic>
      <p:sp>
        <p:nvSpPr>
          <p:cNvPr id="10" name="Rectangle 160"/>
          <p:cNvSpPr>
            <a:spLocks noChangeArrowheads="1"/>
          </p:cNvSpPr>
          <p:nvPr/>
        </p:nvSpPr>
        <p:spPr bwMode="auto">
          <a:xfrm>
            <a:off x="4606209" y="3528334"/>
            <a:ext cx="4240159" cy="1061829"/>
          </a:xfrm>
          <a:prstGeom prst="rect">
            <a:avLst/>
          </a:prstGeom>
          <a:ln w="12700">
            <a:solidFill>
              <a:srgbClr val="0082CA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Signika Negative"/>
              </a:defRPr>
            </a:lvl1pPr>
            <a:lvl2pPr marL="742950" indent="-285750">
              <a:defRPr>
                <a:solidFill>
                  <a:schemeClr val="tx1"/>
                </a:solidFill>
                <a:latin typeface="Signika Negative"/>
              </a:defRPr>
            </a:lvl2pPr>
            <a:lvl3pPr marL="1143000" indent="-228600">
              <a:defRPr>
                <a:solidFill>
                  <a:schemeClr val="tx1"/>
                </a:solidFill>
                <a:latin typeface="Signika Negative"/>
              </a:defRPr>
            </a:lvl3pPr>
            <a:lvl4pPr marL="1600200" indent="-228600">
              <a:defRPr>
                <a:solidFill>
                  <a:schemeClr val="tx1"/>
                </a:solidFill>
                <a:latin typeface="Signika Negative"/>
              </a:defRPr>
            </a:lvl4pPr>
            <a:lvl5pPr marL="2057400" indent="-228600">
              <a:defRPr>
                <a:solidFill>
                  <a:schemeClr val="tx1"/>
                </a:solidFill>
                <a:latin typeface="Signika Negative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ignika Negative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ignika Negative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ignika Negative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ignika Negative"/>
              </a:defRPr>
            </a:lvl9pPr>
          </a:lstStyle>
          <a:p>
            <a:pPr algn="ctr"/>
            <a:r>
              <a:rPr lang="ru-RU" altLang="ru-RU" sz="1050" b="1" dirty="0" smtClean="0">
                <a:solidFill>
                  <a:srgbClr val="FF0000"/>
                </a:solidFill>
                <a:ea typeface="Roboto"/>
                <a:cs typeface="Microsoft New Tai Lue" pitchFamily="34" charset="0"/>
              </a:rPr>
              <a:t>Докладчик</a:t>
            </a:r>
            <a:r>
              <a:rPr lang="en-US" altLang="ru-RU" sz="1050" b="1" dirty="0" smtClean="0">
                <a:solidFill>
                  <a:srgbClr val="FF0000"/>
                </a:solidFill>
                <a:ea typeface="Roboto"/>
                <a:cs typeface="Microsoft New Tai Lue" pitchFamily="34" charset="0"/>
              </a:rPr>
              <a:t>:</a:t>
            </a:r>
            <a:r>
              <a:rPr lang="ru-RU" altLang="ru-RU" sz="1050" b="1" dirty="0" smtClean="0">
                <a:solidFill>
                  <a:srgbClr val="FF0000"/>
                </a:solidFill>
                <a:ea typeface="Roboto"/>
                <a:cs typeface="Microsoft New Tai Lue" pitchFamily="34" charset="0"/>
              </a:rPr>
              <a:t> </a:t>
            </a:r>
            <a:r>
              <a:rPr lang="ru-RU" altLang="ru-RU" sz="1050" b="1" dirty="0" smtClean="0">
                <a:solidFill>
                  <a:srgbClr val="002B6A"/>
                </a:solidFill>
                <a:ea typeface="Roboto"/>
                <a:cs typeface="Microsoft New Tai Lue" pitchFamily="34" charset="0"/>
              </a:rPr>
              <a:t>специалист первой категории сектора контроля</a:t>
            </a:r>
          </a:p>
          <a:p>
            <a:pPr algn="ctr"/>
            <a:r>
              <a:rPr lang="ru-RU" altLang="ru-RU" sz="1050" b="1" dirty="0" smtClean="0">
                <a:solidFill>
                  <a:srgbClr val="002B6A"/>
                </a:solidFill>
                <a:ea typeface="Roboto"/>
                <a:cs typeface="Microsoft New Tai Lue" pitchFamily="34" charset="0"/>
              </a:rPr>
              <a:t>за соблюдением законодательства о занятости</a:t>
            </a:r>
          </a:p>
          <a:p>
            <a:pPr algn="ctr"/>
            <a:r>
              <a:rPr lang="ru-RU" altLang="ru-RU" sz="1050" b="1" dirty="0" smtClean="0">
                <a:solidFill>
                  <a:srgbClr val="002B6A"/>
                </a:solidFill>
                <a:ea typeface="Roboto"/>
                <a:cs typeface="Microsoft New Tai Lue" pitchFamily="34" charset="0"/>
              </a:rPr>
              <a:t>отдела организационно-правового обеспечения и контроля</a:t>
            </a:r>
          </a:p>
          <a:p>
            <a:pPr algn="ctr"/>
            <a:r>
              <a:rPr lang="ru-RU" altLang="ru-RU" sz="1050" b="1" dirty="0" smtClean="0">
                <a:solidFill>
                  <a:srgbClr val="002B6A"/>
                </a:solidFill>
                <a:ea typeface="Roboto"/>
                <a:cs typeface="Microsoft New Tai Lue" pitchFamily="34" charset="0"/>
              </a:rPr>
              <a:t>комитета по труду и занятости населения</a:t>
            </a:r>
          </a:p>
          <a:p>
            <a:pPr algn="ctr"/>
            <a:r>
              <a:rPr lang="ru-RU" altLang="ru-RU" sz="1050" b="1" dirty="0" smtClean="0">
                <a:solidFill>
                  <a:srgbClr val="002B6A"/>
                </a:solidFill>
                <a:ea typeface="Roboto"/>
                <a:cs typeface="Microsoft New Tai Lue" pitchFamily="34" charset="0"/>
              </a:rPr>
              <a:t>Ленинградской области</a:t>
            </a:r>
          </a:p>
          <a:p>
            <a:pPr algn="ctr"/>
            <a:r>
              <a:rPr lang="ru-RU" altLang="ru-RU" sz="1050" b="1" dirty="0" smtClean="0">
                <a:solidFill>
                  <a:srgbClr val="FF0000"/>
                </a:solidFill>
                <a:ea typeface="Roboto"/>
                <a:cs typeface="Microsoft New Tai Lue" pitchFamily="34" charset="0"/>
              </a:rPr>
              <a:t>Голубцов Глеб Станиславович</a:t>
            </a:r>
            <a:endParaRPr lang="ru-RU" altLang="ru-RU" sz="1050" b="1" dirty="0">
              <a:solidFill>
                <a:srgbClr val="FF0000"/>
              </a:solidFill>
              <a:ea typeface="Roboto"/>
              <a:cs typeface="Microsoft New Tai Lu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53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9"/>
          <a:stretch/>
        </p:blipFill>
        <p:spPr bwMode="auto">
          <a:xfrm rot="10800000" flipV="1">
            <a:off x="301" y="3544928"/>
            <a:ext cx="2885609" cy="159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Rectangle 160"/>
          <p:cNvSpPr>
            <a:spLocks noChangeArrowheads="1"/>
          </p:cNvSpPr>
          <p:nvPr/>
        </p:nvSpPr>
        <p:spPr bwMode="auto">
          <a:xfrm>
            <a:off x="1110579" y="1855045"/>
            <a:ext cx="6982162" cy="369332"/>
          </a:xfrm>
          <a:prstGeom prst="rect">
            <a:avLst/>
          </a:prstGeom>
          <a:ln w="12700">
            <a:solidFill>
              <a:srgbClr val="0082CA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Signika Negative"/>
              </a:defRPr>
            </a:lvl1pPr>
            <a:lvl2pPr marL="742950" indent="-285750">
              <a:defRPr>
                <a:solidFill>
                  <a:schemeClr val="tx1"/>
                </a:solidFill>
                <a:latin typeface="Signika Negative"/>
              </a:defRPr>
            </a:lvl2pPr>
            <a:lvl3pPr marL="1143000" indent="-228600">
              <a:defRPr>
                <a:solidFill>
                  <a:schemeClr val="tx1"/>
                </a:solidFill>
                <a:latin typeface="Signika Negative"/>
              </a:defRPr>
            </a:lvl3pPr>
            <a:lvl4pPr marL="1600200" indent="-228600">
              <a:defRPr>
                <a:solidFill>
                  <a:schemeClr val="tx1"/>
                </a:solidFill>
                <a:latin typeface="Signika Negative"/>
              </a:defRPr>
            </a:lvl4pPr>
            <a:lvl5pPr marL="2057400" indent="-228600">
              <a:defRPr>
                <a:solidFill>
                  <a:schemeClr val="tx1"/>
                </a:solidFill>
                <a:latin typeface="Signika Negative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ignika Negative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ignika Negative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ignika Negative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ignika Negative"/>
              </a:defRPr>
            </a:lvl9pPr>
          </a:lstStyle>
          <a:p>
            <a:pPr algn="ctr"/>
            <a:r>
              <a:rPr lang="ru-RU" altLang="ru-RU" sz="1800" b="1" dirty="0" smtClean="0">
                <a:solidFill>
                  <a:srgbClr val="002B6A"/>
                </a:solidFill>
                <a:ea typeface="Roboto"/>
                <a:cs typeface="Microsoft New Tai Lue" pitchFamily="34" charset="0"/>
              </a:rPr>
              <a:t>СПАСИБО ЗА ВНИМАНИЕ!</a:t>
            </a:r>
            <a:endParaRPr lang="ru-RU" altLang="ru-RU" sz="1800" b="1" dirty="0">
              <a:solidFill>
                <a:srgbClr val="002B6A"/>
              </a:solidFill>
              <a:ea typeface="Roboto"/>
              <a:cs typeface="Microsoft New Tai Lu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02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0" y="4779530"/>
            <a:ext cx="9144000" cy="370971"/>
            <a:chOff x="0" y="4779529"/>
            <a:chExt cx="9144000" cy="370971"/>
          </a:xfrm>
        </p:grpSpPr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0" y="4779529"/>
              <a:ext cx="6995442" cy="370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7979"/>
            <a:stretch/>
          </p:blipFill>
          <p:spPr bwMode="auto">
            <a:xfrm rot="10800000">
              <a:off x="6204456" y="4779530"/>
              <a:ext cx="2939544" cy="370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Скругленный прямоугольник 2"/>
          <p:cNvSpPr/>
          <p:nvPr/>
        </p:nvSpPr>
        <p:spPr>
          <a:xfrm>
            <a:off x="148590" y="377952"/>
            <a:ext cx="8846820" cy="40477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u="sng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81025" y="694943"/>
            <a:ext cx="8008620" cy="159105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областной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Ленинградской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15 октября 2003 года №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74-оз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квотировании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рабочих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 для трудоустройства инвалидов в Ленинградской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области» вступят в силу с 1 марта 2025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81026" y="2401825"/>
            <a:ext cx="8008619" cy="54805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2024 года квота сохраняется в размере 1% и 3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81026" y="3087666"/>
            <a:ext cx="8008619" cy="111171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марта 2025 года размер квоты будет составлять 2%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работодателей с численностью работников 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35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98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16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4779530"/>
            <a:ext cx="9144000" cy="370971"/>
            <a:chOff x="0" y="4779529"/>
            <a:chExt cx="9144000" cy="370971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0" y="4779529"/>
              <a:ext cx="6995442" cy="370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7979"/>
            <a:stretch/>
          </p:blipFill>
          <p:spPr bwMode="auto">
            <a:xfrm rot="10800000">
              <a:off x="6204456" y="4779530"/>
              <a:ext cx="2939544" cy="370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Скругленный прямоугольник 14"/>
          <p:cNvSpPr/>
          <p:nvPr/>
        </p:nvSpPr>
        <p:spPr>
          <a:xfrm>
            <a:off x="268224" y="913198"/>
            <a:ext cx="8613648" cy="24297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квота считается по следующей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схеме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68224" y="116480"/>
            <a:ext cx="8613648" cy="69144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в полном объеме действует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Российской Федерации от 30 мая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года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709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порядке выполнения работодателями квоты для приема на работу инвалидов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14850"/>
              </p:ext>
            </p:extLst>
          </p:nvPr>
        </p:nvGraphicFramePr>
        <p:xfrm>
          <a:off x="268222" y="1277656"/>
          <a:ext cx="8613652" cy="3412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0474"/>
                <a:gridCol w="2430049"/>
                <a:gridCol w="1803748"/>
                <a:gridCol w="2869381"/>
              </a:tblGrid>
              <a:tr h="387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Расчет</a:t>
                      </a: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квоты производится</a:t>
                      </a:r>
                      <a:endParaRPr lang="ru-RU" sz="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расчета квоты берется среднесписочная численность в течение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Рассчитанная квоты</a:t>
                      </a: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облюдается</a:t>
                      </a: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течение</a:t>
                      </a:r>
                      <a:endParaRPr lang="ru-RU" sz="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подается до 10 числа месяца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следующего</a:t>
                      </a: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отчетным</a:t>
                      </a:r>
                      <a:endParaRPr lang="ru-RU" sz="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811022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1 по 10 октября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Июля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августа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сентября</a:t>
                      </a:r>
                    </a:p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(совокупно</a:t>
                      </a: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три месяца)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Октября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ноябрь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декабрь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Ежемесячно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ноябре за октябрь</a:t>
                      </a:r>
                      <a:r>
                        <a:rPr lang="en-US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171450" marR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декабре за ноябрь</a:t>
                      </a:r>
                      <a:r>
                        <a:rPr lang="en-US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171450" marR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январе за декабрь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 учетом</a:t>
                      </a: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рассчитанной в октябре квоты)</a:t>
                      </a:r>
                    </a:p>
                  </a:txBody>
                  <a:tcPr anchor="ctr"/>
                </a:tc>
              </a:tr>
              <a:tr h="811022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1 по 10 января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Октября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ноября</a:t>
                      </a:r>
                      <a:r>
                        <a:rPr lang="en-US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декабря</a:t>
                      </a:r>
                    </a:p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(совокупно</a:t>
                      </a: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три месяца)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Января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февраля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марта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Ежемесячно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171450" marR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феврале за январь</a:t>
                      </a:r>
                      <a:r>
                        <a:rPr lang="en-US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171450" marR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марте за февраль</a:t>
                      </a:r>
                      <a:r>
                        <a:rPr lang="en-US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171450" marR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апреле за март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 учетом</a:t>
                      </a: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рассчитанной в январе квоты)</a:t>
                      </a:r>
                    </a:p>
                  </a:txBody>
                  <a:tcPr anchor="ctr"/>
                </a:tc>
              </a:tr>
              <a:tr h="470228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1 по 10 апреля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Января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февраля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марта</a:t>
                      </a:r>
                    </a:p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(совокупно</a:t>
                      </a: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три месяца)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Апреля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мая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июня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Ежемесячно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мае за апрель</a:t>
                      </a:r>
                      <a:r>
                        <a:rPr lang="en-US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8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июне за май</a:t>
                      </a:r>
                      <a:r>
                        <a:rPr lang="en-US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8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июле за июнь</a:t>
                      </a:r>
                      <a:endParaRPr lang="en-US" sz="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 учетом</a:t>
                      </a: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рассчитанной в апреле квоты)</a:t>
                      </a:r>
                    </a:p>
                  </a:txBody>
                  <a:tcPr anchor="ctr"/>
                </a:tc>
              </a:tr>
              <a:tr h="588391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1 по 10 июля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Апреля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мая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июня</a:t>
                      </a:r>
                    </a:p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(совокупно</a:t>
                      </a:r>
                      <a:r>
                        <a:rPr lang="ru-RU" sz="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три месяца)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августа</a:t>
                      </a:r>
                      <a:r>
                        <a:rPr lang="en-US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сентября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Ежемесячно</a:t>
                      </a:r>
                      <a:r>
                        <a:rPr lang="en-US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8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августе за июль</a:t>
                      </a:r>
                      <a:r>
                        <a:rPr lang="en-US" sz="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8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сентябре за август</a:t>
                      </a:r>
                      <a:r>
                        <a:rPr lang="en-US" sz="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800" baseline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октябре за сентябрь</a:t>
                      </a:r>
                      <a:endParaRPr lang="en-US" sz="8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 учетом</a:t>
                      </a:r>
                      <a:r>
                        <a:rPr lang="ru-RU" sz="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рассчитанной в июле квоты)</a:t>
                      </a:r>
                      <a:endParaRPr lang="ru-RU" sz="8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1968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ый прямоугольник 18"/>
          <p:cNvSpPr/>
          <p:nvPr/>
        </p:nvSpPr>
        <p:spPr>
          <a:xfrm>
            <a:off x="148590" y="557408"/>
            <a:ext cx="8846820" cy="409601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u="sng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0" y="4779530"/>
            <a:ext cx="9144000" cy="370971"/>
            <a:chOff x="0" y="4779529"/>
            <a:chExt cx="9144000" cy="370971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0" y="4779529"/>
              <a:ext cx="6995442" cy="370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7979"/>
            <a:stretch/>
          </p:blipFill>
          <p:spPr bwMode="auto">
            <a:xfrm rot="10800000">
              <a:off x="6204456" y="4779530"/>
              <a:ext cx="2939544" cy="370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Скругленный прямоугольник 14"/>
          <p:cNvSpPr/>
          <p:nvPr/>
        </p:nvSpPr>
        <p:spPr>
          <a:xfrm>
            <a:off x="263399" y="908137"/>
            <a:ext cx="8619744" cy="108350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порядке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пунктами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14-22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заполнению формы федерального статистического наблюдения № П-4 «Сведения о численности и заработной плате работников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Росстата 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 декабря 2023 года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678, без учета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работников,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 которых отнесены к вредным и (или) опасным условиям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 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результатам специальной оценки условий труда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06198" y="2402474"/>
            <a:ext cx="8619744" cy="9357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имеющие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филиалы, представительства, иные обособленные структурные подразделения, расположенные в Ленинградской области, определяют численность работников для целей исчисления квоты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среднесписочной численности работников филиалов, представительств и иных обособленных структурных подразделений работодателя, расположенных в Ленинградской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трелка вниз 25"/>
          <p:cNvSpPr/>
          <p:nvPr/>
        </p:nvSpPr>
        <p:spPr>
          <a:xfrm>
            <a:off x="4433399" y="2067280"/>
            <a:ext cx="277202" cy="276540"/>
          </a:xfrm>
          <a:prstGeom prst="downArrow">
            <a:avLst/>
          </a:prstGeom>
          <a:solidFill>
            <a:srgbClr val="16A24A"/>
          </a:solidFill>
          <a:ln>
            <a:solidFill>
              <a:srgbClr val="002B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9740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Как определяется среднесписочная численность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6093" y="3739019"/>
            <a:ext cx="8619744" cy="538619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расчете квоты в численность работников не включаются работники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трудовые места которых расположены за пределами Ленинградской области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4427364" y="3408532"/>
            <a:ext cx="277202" cy="276540"/>
          </a:xfrm>
          <a:prstGeom prst="downArrow">
            <a:avLst/>
          </a:prstGeom>
          <a:solidFill>
            <a:srgbClr val="16A24A"/>
          </a:solidFill>
          <a:ln>
            <a:solidFill>
              <a:srgbClr val="002B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2264309" y="2067765"/>
            <a:ext cx="277202" cy="276540"/>
          </a:xfrm>
          <a:prstGeom prst="downArrow">
            <a:avLst/>
          </a:prstGeom>
          <a:solidFill>
            <a:srgbClr val="16A24A"/>
          </a:solidFill>
          <a:ln>
            <a:solidFill>
              <a:srgbClr val="002B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583702" y="2067280"/>
            <a:ext cx="277202" cy="276540"/>
          </a:xfrm>
          <a:prstGeom prst="downArrow">
            <a:avLst/>
          </a:prstGeom>
          <a:solidFill>
            <a:srgbClr val="16A24A"/>
          </a:solidFill>
          <a:ln>
            <a:solidFill>
              <a:srgbClr val="002B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2264309" y="3408532"/>
            <a:ext cx="277202" cy="276540"/>
          </a:xfrm>
          <a:prstGeom prst="downArrow">
            <a:avLst/>
          </a:prstGeom>
          <a:solidFill>
            <a:srgbClr val="16A24A"/>
          </a:solidFill>
          <a:ln>
            <a:solidFill>
              <a:srgbClr val="002B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6585789" y="3408532"/>
            <a:ext cx="277202" cy="276540"/>
          </a:xfrm>
          <a:prstGeom prst="downArrow">
            <a:avLst/>
          </a:prstGeom>
          <a:solidFill>
            <a:srgbClr val="16A24A"/>
          </a:solidFill>
          <a:ln>
            <a:solidFill>
              <a:srgbClr val="002B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97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5" grpId="0" animBg="1"/>
      <p:bldP spid="16" grpId="0" animBg="1"/>
      <p:bldP spid="26" grpId="0" animBg="1"/>
      <p:bldP spid="22" grpId="0"/>
      <p:bldP spid="10" grpId="0" animBg="1"/>
      <p:bldP spid="12" grpId="0" animBg="1"/>
      <p:bldP spid="13" grpId="0" animBg="1"/>
      <p:bldP spid="14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148590" y="557408"/>
            <a:ext cx="8846820" cy="409601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u="sng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0" y="4779530"/>
            <a:ext cx="9144000" cy="370971"/>
            <a:chOff x="0" y="4779529"/>
            <a:chExt cx="9144000" cy="370971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0" y="4779529"/>
              <a:ext cx="6995442" cy="370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7979"/>
            <a:stretch/>
          </p:blipFill>
          <p:spPr bwMode="auto">
            <a:xfrm rot="10800000">
              <a:off x="6204456" y="4779530"/>
              <a:ext cx="2939544" cy="370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Скругленный прямоугольник 14"/>
          <p:cNvSpPr/>
          <p:nvPr/>
        </p:nvSpPr>
        <p:spPr>
          <a:xfrm>
            <a:off x="262128" y="1153590"/>
            <a:ext cx="8619744" cy="828076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Рассчитанный размер квоты округляется до целого числа                  в сторону уменьшения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62128" y="3299739"/>
            <a:ext cx="8619744" cy="71102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размер меньше единицы – округление производится                  до единицы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трелка вниз 25"/>
          <p:cNvSpPr/>
          <p:nvPr/>
        </p:nvSpPr>
        <p:spPr>
          <a:xfrm>
            <a:off x="4254006" y="2298525"/>
            <a:ext cx="635988" cy="634469"/>
          </a:xfrm>
          <a:prstGeom prst="downArrow">
            <a:avLst/>
          </a:prstGeom>
          <a:solidFill>
            <a:srgbClr val="16A24A"/>
          </a:solidFill>
          <a:ln>
            <a:solidFill>
              <a:srgbClr val="002B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97408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Если размер рассчитанной квоты - дробный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1362582" y="2298525"/>
            <a:ext cx="635988" cy="634469"/>
          </a:xfrm>
          <a:prstGeom prst="downArrow">
            <a:avLst/>
          </a:prstGeom>
          <a:solidFill>
            <a:srgbClr val="16A24A"/>
          </a:solidFill>
          <a:ln>
            <a:solidFill>
              <a:srgbClr val="002B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7130817" y="2288179"/>
            <a:ext cx="635988" cy="634469"/>
          </a:xfrm>
          <a:prstGeom prst="downArrow">
            <a:avLst/>
          </a:prstGeom>
          <a:solidFill>
            <a:srgbClr val="16A24A"/>
          </a:solidFill>
          <a:ln>
            <a:solidFill>
              <a:srgbClr val="002B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188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26" grpId="0" animBg="1"/>
      <p:bldP spid="21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ый прямоугольник 18"/>
          <p:cNvSpPr/>
          <p:nvPr/>
        </p:nvSpPr>
        <p:spPr>
          <a:xfrm>
            <a:off x="148590" y="557408"/>
            <a:ext cx="8846820" cy="40960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u="sng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0" y="4779530"/>
            <a:ext cx="9144000" cy="370971"/>
            <a:chOff x="0" y="4779529"/>
            <a:chExt cx="9144000" cy="370971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0" y="4779529"/>
              <a:ext cx="6995442" cy="370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7979"/>
            <a:stretch/>
          </p:blipFill>
          <p:spPr bwMode="auto">
            <a:xfrm rot="10800000">
              <a:off x="6204456" y="4779530"/>
              <a:ext cx="2939544" cy="370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Скругленный прямоугольник 14"/>
          <p:cNvSpPr/>
          <p:nvPr/>
        </p:nvSpPr>
        <p:spPr>
          <a:xfrm>
            <a:off x="257074" y="1008081"/>
            <a:ext cx="8629851" cy="482516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Минимальное количество специальных рабочих мест для трудоустройства инвалидов определяется                         на основании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56092" y="3150296"/>
            <a:ext cx="8619413" cy="54488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частью 1 статьи 39 Федерального закона № 565-ФЗ специальные рабочие места для трудоустройства инвалидов – рабочие места, требующие дополнительных мер по организации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9740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Создание специальных рабочих мест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5761" y="3876806"/>
            <a:ext cx="8619744" cy="41022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специальных рабочих местах включаются в отчет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если такие рабочие места созданы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55761" y="2010427"/>
            <a:ext cx="4171271" cy="94336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постановления Правительства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Ленинградской области 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 июня 2006 года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195 «О создании специальных рабочих мест для трудоустройства инвалидов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4698534" y="2010427"/>
            <a:ext cx="4170939" cy="94336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«О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занятости населения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декабря 2023 года № 565-ФЗ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Стрелка вниз 34"/>
          <p:cNvSpPr/>
          <p:nvPr/>
        </p:nvSpPr>
        <p:spPr>
          <a:xfrm>
            <a:off x="6596400" y="1552332"/>
            <a:ext cx="375206" cy="374311"/>
          </a:xfrm>
          <a:prstGeom prst="downArrow">
            <a:avLst/>
          </a:prstGeom>
          <a:solidFill>
            <a:srgbClr val="16A24A"/>
          </a:solidFill>
          <a:ln>
            <a:solidFill>
              <a:srgbClr val="002B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низ 35"/>
          <p:cNvSpPr/>
          <p:nvPr/>
        </p:nvSpPr>
        <p:spPr>
          <a:xfrm>
            <a:off x="2153793" y="1552331"/>
            <a:ext cx="375206" cy="374311"/>
          </a:xfrm>
          <a:prstGeom prst="downArrow">
            <a:avLst/>
          </a:prstGeom>
          <a:solidFill>
            <a:srgbClr val="16A24A"/>
          </a:solidFill>
          <a:ln>
            <a:solidFill>
              <a:srgbClr val="002B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606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5" grpId="0" animBg="1"/>
      <p:bldP spid="16" grpId="0" animBg="1"/>
      <p:bldP spid="22" grpId="0"/>
      <p:bldP spid="10" grpId="0" animBg="1"/>
      <p:bldP spid="30" grpId="0" animBg="1"/>
      <p:bldP spid="31" grpId="0" animBg="1"/>
      <p:bldP spid="35" grpId="0" animBg="1"/>
      <p:bldP spid="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4779530"/>
            <a:ext cx="9144000" cy="370971"/>
            <a:chOff x="0" y="4779529"/>
            <a:chExt cx="9144000" cy="370971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0" y="4779529"/>
              <a:ext cx="6995442" cy="370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7979"/>
            <a:stretch/>
          </p:blipFill>
          <p:spPr bwMode="auto">
            <a:xfrm rot="10800000">
              <a:off x="6204456" y="4779530"/>
              <a:ext cx="2939544" cy="370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Скругленный прямоугольник 14"/>
          <p:cNvSpPr/>
          <p:nvPr/>
        </p:nvSpPr>
        <p:spPr>
          <a:xfrm>
            <a:off x="237076" y="800308"/>
            <a:ext cx="8619744" cy="1372958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указанному порядку в случае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если численность работников менее 35 человек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обязанность работодателя по выполнению квоты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прекращается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62128" y="3316092"/>
            <a:ext cx="8619744" cy="47401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этом необходимо уведомить центр занятости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трелка вниз 25"/>
          <p:cNvSpPr/>
          <p:nvPr/>
        </p:nvSpPr>
        <p:spPr>
          <a:xfrm>
            <a:off x="4082316" y="2264862"/>
            <a:ext cx="979368" cy="977030"/>
          </a:xfrm>
          <a:prstGeom prst="downArrow">
            <a:avLst/>
          </a:prstGeom>
          <a:solidFill>
            <a:srgbClr val="16A24A"/>
          </a:solidFill>
          <a:ln>
            <a:solidFill>
              <a:srgbClr val="002B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97408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Освобождение от выполнения квоты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07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4779530"/>
            <a:ext cx="9144000" cy="370971"/>
            <a:chOff x="0" y="4779529"/>
            <a:chExt cx="9144000" cy="370971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0" y="4779529"/>
              <a:ext cx="6995442" cy="370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7979"/>
            <a:stretch/>
          </p:blipFill>
          <p:spPr bwMode="auto">
            <a:xfrm rot="10800000">
              <a:off x="6204456" y="4779530"/>
              <a:ext cx="2939544" cy="370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Скругленный прямоугольник 14"/>
          <p:cNvSpPr/>
          <p:nvPr/>
        </p:nvSpPr>
        <p:spPr>
          <a:xfrm>
            <a:off x="262128" y="800306"/>
            <a:ext cx="5023856" cy="205562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Минтруда России от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апреля 2024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№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195н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форм предоставления работодателями обязательной информации, предусмотренной частью 1 статьи 53 Федерального закона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занятости населения в Российской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Федерации»,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государственную службу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занятости» утверждена новая форма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отчета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62127" y="3464614"/>
            <a:ext cx="5023857" cy="101460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новой форме отсутствует необходимость отображения ряда данных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 числе ФИО трудоустроенных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инвалидов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трелка вниз 25"/>
          <p:cNvSpPr/>
          <p:nvPr/>
        </p:nvSpPr>
        <p:spPr>
          <a:xfrm>
            <a:off x="2377690" y="2907869"/>
            <a:ext cx="792732" cy="497947"/>
          </a:xfrm>
          <a:prstGeom prst="downArrow">
            <a:avLst/>
          </a:prstGeom>
          <a:solidFill>
            <a:srgbClr val="16A24A"/>
          </a:solidFill>
          <a:ln>
            <a:solidFill>
              <a:srgbClr val="002B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97408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Новая форма предоставления отчета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 rot="16200000">
            <a:off x="5285088" y="3722944"/>
            <a:ext cx="792732" cy="497947"/>
          </a:xfrm>
          <a:prstGeom prst="downArrow">
            <a:avLst/>
          </a:prstGeom>
          <a:solidFill>
            <a:srgbClr val="16A24A"/>
          </a:solidFill>
          <a:ln>
            <a:solidFill>
              <a:srgbClr val="002B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g.golubtsov\Downloads\Приказ 195-н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824" y="586257"/>
            <a:ext cx="2852421" cy="40325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4283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26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ый прямоугольник 18"/>
          <p:cNvSpPr/>
          <p:nvPr/>
        </p:nvSpPr>
        <p:spPr>
          <a:xfrm>
            <a:off x="148590" y="557408"/>
            <a:ext cx="8846820" cy="409601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u="sng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0" y="4779530"/>
            <a:ext cx="9144000" cy="370971"/>
            <a:chOff x="0" y="4779529"/>
            <a:chExt cx="9144000" cy="370971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0" y="4779529"/>
              <a:ext cx="6995442" cy="370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7979"/>
            <a:stretch/>
          </p:blipFill>
          <p:spPr bwMode="auto">
            <a:xfrm rot="10800000">
              <a:off x="6204456" y="4779530"/>
              <a:ext cx="2939544" cy="370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Скругленный прямоугольник 14"/>
          <p:cNvSpPr/>
          <p:nvPr/>
        </p:nvSpPr>
        <p:spPr>
          <a:xfrm>
            <a:off x="970766" y="938092"/>
            <a:ext cx="7196203" cy="119759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контрольной (надзорной) деятельности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комитета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://ktzn.lenobl.ru/ru/deiatelnost/svedeniya-o-kontrolnoj-nadzornoj-deyatelnosti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973898" y="2609217"/>
            <a:ext cx="7196203" cy="137412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Квотирование рабочих мест для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инвалидов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0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https://ktzn.lenobl.ru/ru/deiatelnost/sodejstvie-zanyatosti-invalidov/kvotirovanie-mest-dlya-invalidov/</a:t>
            </a:r>
            <a:endParaRPr lang="ru-RU" sz="2000" b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9740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Ссылки на полезные страницы комитета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 rot="16200000">
            <a:off x="366299" y="1266295"/>
            <a:ext cx="542486" cy="541190"/>
          </a:xfrm>
          <a:prstGeom prst="downArrow">
            <a:avLst/>
          </a:prstGeom>
          <a:solidFill>
            <a:srgbClr val="16A24A"/>
          </a:solidFill>
          <a:ln>
            <a:solidFill>
              <a:srgbClr val="002B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 rot="16200000">
            <a:off x="366299" y="3025684"/>
            <a:ext cx="542486" cy="541190"/>
          </a:xfrm>
          <a:prstGeom prst="downArrow">
            <a:avLst/>
          </a:prstGeom>
          <a:solidFill>
            <a:srgbClr val="16A24A"/>
          </a:solidFill>
          <a:ln>
            <a:solidFill>
              <a:srgbClr val="002B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91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5" grpId="0" animBg="1"/>
      <p:bldP spid="16" grpId="0" animBg="1"/>
      <p:bldP spid="22" grpId="0"/>
      <p:bldP spid="13" grpId="0" animBg="1"/>
      <p:bldP spid="2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40725</TotalTime>
  <Words>729</Words>
  <Application>Microsoft Office PowerPoint</Application>
  <PresentationFormat>Экран (16:9)</PresentationFormat>
  <Paragraphs>87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Исполнительная</vt:lpstr>
      <vt:lpstr>1_Исполнительная</vt:lpstr>
      <vt:lpstr>Презентация PowerPoint</vt:lpstr>
      <vt:lpstr>Презентация PowerPoint</vt:lpstr>
      <vt:lpstr>Презентация PowerPoint</vt:lpstr>
      <vt:lpstr>Как определяется среднесписочная численность</vt:lpstr>
      <vt:lpstr>Если размер рассчитанной квоты - дробный</vt:lpstr>
      <vt:lpstr>Создание специальных рабочих мест</vt:lpstr>
      <vt:lpstr>Освобождение от выполнения квоты</vt:lpstr>
      <vt:lpstr>Новая форма предоставления отчета</vt:lpstr>
      <vt:lpstr>Ссылки на полезные страницы комитета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qwer</dc:creator>
  <cp:lastModifiedBy>Глеб Станиславович Голубцов</cp:lastModifiedBy>
  <cp:revision>1548</cp:revision>
  <cp:lastPrinted>2023-10-03T06:43:49Z</cp:lastPrinted>
  <dcterms:created xsi:type="dcterms:W3CDTF">2016-06-29T09:43:34Z</dcterms:created>
  <dcterms:modified xsi:type="dcterms:W3CDTF">2024-10-08T06:24:13Z</dcterms:modified>
</cp:coreProperties>
</file>